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330" r:id="rId3"/>
    <p:sldId id="327" r:id="rId4"/>
    <p:sldId id="294" r:id="rId5"/>
    <p:sldId id="295" r:id="rId6"/>
    <p:sldId id="300" r:id="rId7"/>
    <p:sldId id="296" r:id="rId8"/>
    <p:sldId id="297" r:id="rId9"/>
    <p:sldId id="298" r:id="rId10"/>
    <p:sldId id="299" r:id="rId11"/>
    <p:sldId id="278" r:id="rId12"/>
    <p:sldId id="268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19" r:id="rId22"/>
    <p:sldId id="318" r:id="rId23"/>
    <p:sldId id="315" r:id="rId24"/>
    <p:sldId id="312" r:id="rId25"/>
    <p:sldId id="313" r:id="rId26"/>
    <p:sldId id="314" r:id="rId27"/>
    <p:sldId id="316" r:id="rId28"/>
    <p:sldId id="317" r:id="rId29"/>
    <p:sldId id="292" r:id="rId30"/>
    <p:sldId id="347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C8C8"/>
    <a:srgbClr val="FCECAB"/>
    <a:srgbClr val="003366"/>
    <a:srgbClr val="82B3FF"/>
    <a:srgbClr val="00B0F0"/>
    <a:srgbClr val="3A3A3A"/>
    <a:srgbClr val="777777"/>
    <a:srgbClr val="EA0E8B"/>
    <a:srgbClr val="F65157"/>
    <a:srgbClr val="EEB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64" autoAdjust="0"/>
    <p:restoredTop sz="95617" autoAdjust="0"/>
  </p:normalViewPr>
  <p:slideViewPr>
    <p:cSldViewPr snapToGrid="0">
      <p:cViewPr varScale="1">
        <p:scale>
          <a:sx n="121" d="100"/>
          <a:sy n="121" d="100"/>
        </p:scale>
        <p:origin x="102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ABE685-986C-4357-9534-8A3FC66B81D3}" type="datetimeFigureOut">
              <a:rPr lang="en-SG" smtClean="0"/>
              <a:t>11/10/2023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7079C4-41E2-4123-A1C3-B81EE7E1881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75939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5D764-AA7E-45C0-8A7C-F6E10B9BF210}" type="datetimeFigureOut">
              <a:rPr lang="en-SG" smtClean="0"/>
              <a:t>11/10/2023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B0D28-E90B-4D0A-A2DA-A6C384481B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12873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5D764-AA7E-45C0-8A7C-F6E10B9BF210}" type="datetimeFigureOut">
              <a:rPr lang="en-SG" smtClean="0"/>
              <a:t>11/10/2023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B0D28-E90B-4D0A-A2DA-A6C384481B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33997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5D764-AA7E-45C0-8A7C-F6E10B9BF210}" type="datetimeFigureOut">
              <a:rPr lang="en-SG" smtClean="0"/>
              <a:t>11/10/2023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B0D28-E90B-4D0A-A2DA-A6C384481B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68545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5D764-AA7E-45C0-8A7C-F6E10B9BF210}" type="datetimeFigureOut">
              <a:rPr lang="en-SG" smtClean="0"/>
              <a:t>11/10/2023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B0D28-E90B-4D0A-A2DA-A6C384481B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44278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5D764-AA7E-45C0-8A7C-F6E10B9BF210}" type="datetimeFigureOut">
              <a:rPr lang="en-SG" smtClean="0"/>
              <a:t>11/10/2023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B0D28-E90B-4D0A-A2DA-A6C384481B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71933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5D764-AA7E-45C0-8A7C-F6E10B9BF210}" type="datetimeFigureOut">
              <a:rPr lang="en-SG" smtClean="0"/>
              <a:t>11/10/2023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B0D28-E90B-4D0A-A2DA-A6C384481B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32954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5D764-AA7E-45C0-8A7C-F6E10B9BF210}" type="datetimeFigureOut">
              <a:rPr lang="en-SG" smtClean="0"/>
              <a:t>11/10/2023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B0D28-E90B-4D0A-A2DA-A6C384481B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9446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5D764-AA7E-45C0-8A7C-F6E10B9BF210}" type="datetimeFigureOut">
              <a:rPr lang="en-SG" smtClean="0"/>
              <a:t>11/10/2023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B0D28-E90B-4D0A-A2DA-A6C384481B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77792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5D764-AA7E-45C0-8A7C-F6E10B9BF210}" type="datetimeFigureOut">
              <a:rPr lang="en-SG" smtClean="0"/>
              <a:t>11/10/2023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B0D28-E90B-4D0A-A2DA-A6C384481B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96488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5D764-AA7E-45C0-8A7C-F6E10B9BF210}" type="datetimeFigureOut">
              <a:rPr lang="en-SG" smtClean="0"/>
              <a:t>11/10/2023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B0D28-E90B-4D0A-A2DA-A6C384481B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92600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5D764-AA7E-45C0-8A7C-F6E10B9BF210}" type="datetimeFigureOut">
              <a:rPr lang="en-SG" smtClean="0"/>
              <a:t>11/10/2023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B0D28-E90B-4D0A-A2DA-A6C384481B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61961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45D764-AA7E-45C0-8A7C-F6E10B9BF210}" type="datetimeFigureOut">
              <a:rPr lang="en-SG" smtClean="0"/>
              <a:t>11/10/2023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B0D28-E90B-4D0A-A2DA-A6C384481B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7049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k12.org/physics/Elastic-Collisions/lesson/Elastic-Collisions-PPC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6DE453-FBB6-5E4E-8341-52B4CDC1B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6934" y="127523"/>
            <a:ext cx="7970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000" b="1">
                <a:solidFill>
                  <a:schemeClr val="bg1"/>
                </a:solidFill>
              </a:rPr>
              <a:t>Game Dynamics Programming Part 2</a:t>
            </a:r>
          </a:p>
        </p:txBody>
      </p:sp>
    </p:spTree>
    <p:extLst>
      <p:ext uri="{BB962C8B-B14F-4D97-AF65-F5344CB8AC3E}">
        <p14:creationId xmlns:p14="http://schemas.microsoft.com/office/powerpoint/2010/main" val="3403362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36831" y="5019559"/>
            <a:ext cx="3852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/>
              <a:t>If </a:t>
            </a:r>
            <a:r>
              <a:rPr lang="en-SG" sz="2800" b="1">
                <a:solidFill>
                  <a:srgbClr val="FF0000"/>
                </a:solidFill>
              </a:rPr>
              <a:t>f is 0</a:t>
            </a:r>
            <a:r>
              <a:rPr lang="en-SG" sz="2800" b="1"/>
              <a:t>, then </a:t>
            </a:r>
            <a:r>
              <a:rPr lang="en-SG" sz="2800" b="1">
                <a:solidFill>
                  <a:srgbClr val="FF0000"/>
                </a:solidFill>
              </a:rPr>
              <a:t>v</a:t>
            </a:r>
            <a:r>
              <a:rPr lang="en-SG" sz="2800" b="1" baseline="-25000">
                <a:solidFill>
                  <a:srgbClr val="FF0000"/>
                </a:solidFill>
              </a:rPr>
              <a:t>i+1 </a:t>
            </a:r>
            <a:r>
              <a:rPr lang="en-SG" sz="2800" b="1">
                <a:solidFill>
                  <a:srgbClr val="FF0000"/>
                </a:solidFill>
              </a:rPr>
              <a:t>is also 0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370517" y="1484879"/>
            <a:ext cx="3469192" cy="1778589"/>
            <a:chOff x="2975421" y="1321008"/>
            <a:chExt cx="3469192" cy="1778589"/>
          </a:xfrm>
        </p:grpSpPr>
        <p:sp>
          <p:nvSpPr>
            <p:cNvPr id="11" name="TextBox 10"/>
            <p:cNvSpPr txBox="1"/>
            <p:nvPr/>
          </p:nvSpPr>
          <p:spPr>
            <a:xfrm>
              <a:off x="2975421" y="1905783"/>
              <a:ext cx="34691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3200" b="1">
                  <a:solidFill>
                    <a:srgbClr val="00B0F0"/>
                  </a:solidFill>
                </a:rPr>
                <a:t>v</a:t>
              </a:r>
              <a:r>
                <a:rPr lang="en-SG" sz="3200" b="1" baseline="-25000">
                  <a:solidFill>
                    <a:srgbClr val="00B0F0"/>
                  </a:solidFill>
                </a:rPr>
                <a:t>i+1</a:t>
              </a:r>
              <a:r>
                <a:rPr lang="en-SG" sz="3200" b="1">
                  <a:solidFill>
                    <a:srgbClr val="00B0F0"/>
                  </a:solidFill>
                </a:rPr>
                <a:t> = v</a:t>
              </a:r>
              <a:r>
                <a:rPr lang="en-SG" sz="3200" b="1" baseline="-25000">
                  <a:solidFill>
                    <a:srgbClr val="00B0F0"/>
                  </a:solidFill>
                </a:rPr>
                <a:t>i</a:t>
              </a:r>
              <a:r>
                <a:rPr lang="en-SG" sz="3200" b="1">
                  <a:solidFill>
                    <a:srgbClr val="00B0F0"/>
                  </a:solidFill>
                </a:rPr>
                <a:t> + (f/m) * dt  </a:t>
              </a:r>
              <a:endParaRPr lang="en-SG" sz="3200" b="1" baseline="-25000">
                <a:solidFill>
                  <a:srgbClr val="00B0F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75421" y="2514822"/>
              <a:ext cx="31069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3200" b="1">
                  <a:solidFill>
                    <a:srgbClr val="00B0F0"/>
                  </a:solidFill>
                </a:rPr>
                <a:t>p</a:t>
              </a:r>
              <a:r>
                <a:rPr lang="en-SG" sz="3200" b="1" baseline="-25000">
                  <a:solidFill>
                    <a:srgbClr val="00B0F0"/>
                  </a:solidFill>
                </a:rPr>
                <a:t>i+1</a:t>
              </a:r>
              <a:r>
                <a:rPr lang="en-SG" sz="3200" b="1">
                  <a:solidFill>
                    <a:srgbClr val="00B0F0"/>
                  </a:solidFill>
                </a:rPr>
                <a:t> = p</a:t>
              </a:r>
              <a:r>
                <a:rPr lang="en-SG" sz="3200" b="1" baseline="-25000">
                  <a:solidFill>
                    <a:srgbClr val="00B0F0"/>
                  </a:solidFill>
                </a:rPr>
                <a:t>i</a:t>
              </a:r>
              <a:r>
                <a:rPr lang="en-SG" sz="3200" b="1">
                  <a:solidFill>
                    <a:srgbClr val="00B0F0"/>
                  </a:solidFill>
                </a:rPr>
                <a:t> + v</a:t>
              </a:r>
              <a:r>
                <a:rPr lang="en-SG" sz="3200" b="1" baseline="-25000">
                  <a:solidFill>
                    <a:srgbClr val="00B0F0"/>
                  </a:solidFill>
                </a:rPr>
                <a:t>i+1</a:t>
              </a:r>
              <a:r>
                <a:rPr lang="en-SG" sz="3200" b="1">
                  <a:solidFill>
                    <a:srgbClr val="00B0F0"/>
                  </a:solidFill>
                </a:rPr>
                <a:t> * dt</a:t>
              </a:r>
              <a:endParaRPr lang="en-SG" sz="3200" b="1" baseline="-25000">
                <a:solidFill>
                  <a:srgbClr val="00B0F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75421" y="1321008"/>
              <a:ext cx="20439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3200" b="1">
                  <a:solidFill>
                    <a:srgbClr val="00B0F0"/>
                  </a:solidFill>
                </a:rPr>
                <a:t>dt = t</a:t>
              </a:r>
              <a:r>
                <a:rPr lang="en-SG" sz="3200" b="1" baseline="-25000">
                  <a:solidFill>
                    <a:srgbClr val="00B0F0"/>
                  </a:solidFill>
                </a:rPr>
                <a:t>i+1 </a:t>
              </a:r>
              <a:r>
                <a:rPr lang="en-SG" sz="3200" b="1">
                  <a:solidFill>
                    <a:srgbClr val="00B0F0"/>
                  </a:solidFill>
                </a:rPr>
                <a:t>-</a:t>
              </a:r>
              <a:r>
                <a:rPr lang="en-SG" sz="3200" b="1" baseline="-25000">
                  <a:solidFill>
                    <a:srgbClr val="00B0F0"/>
                  </a:solidFill>
                </a:rPr>
                <a:t> </a:t>
              </a:r>
              <a:r>
                <a:rPr lang="en-SG" sz="3200" b="1">
                  <a:solidFill>
                    <a:srgbClr val="00B0F0"/>
                  </a:solidFill>
                </a:rPr>
                <a:t>t</a:t>
              </a:r>
              <a:r>
                <a:rPr lang="en-SG" sz="3200" b="1" baseline="-25000">
                  <a:solidFill>
                    <a:srgbClr val="00B0F0"/>
                  </a:solidFill>
                </a:rPr>
                <a:t>i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201174" y="5019559"/>
            <a:ext cx="3140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>
                <a:solidFill>
                  <a:srgbClr val="00B0F0"/>
                </a:solidFill>
              </a:rPr>
              <a:t>v</a:t>
            </a:r>
            <a:r>
              <a:rPr lang="en-SG" sz="2800" b="1" baseline="-25000">
                <a:solidFill>
                  <a:srgbClr val="00B0F0"/>
                </a:solidFill>
              </a:rPr>
              <a:t>i+1</a:t>
            </a:r>
            <a:r>
              <a:rPr lang="en-SG" sz="2800" b="1">
                <a:solidFill>
                  <a:srgbClr val="00B0F0"/>
                </a:solidFill>
              </a:rPr>
              <a:t> = v</a:t>
            </a:r>
            <a:r>
              <a:rPr lang="en-SG" sz="2800" b="1" baseline="-25000">
                <a:solidFill>
                  <a:srgbClr val="00B0F0"/>
                </a:solidFill>
              </a:rPr>
              <a:t>i</a:t>
            </a:r>
            <a:r>
              <a:rPr lang="en-SG" sz="2800" b="1">
                <a:solidFill>
                  <a:srgbClr val="00B0F0"/>
                </a:solidFill>
              </a:rPr>
              <a:t> + </a:t>
            </a:r>
            <a:r>
              <a:rPr lang="en-SG" sz="2800" b="1">
                <a:solidFill>
                  <a:srgbClr val="FF0000"/>
                </a:solidFill>
              </a:rPr>
              <a:t>(0/m) * dt  </a:t>
            </a:r>
            <a:endParaRPr lang="en-SG" sz="2800" b="1" baseline="-25000">
              <a:solidFill>
                <a:srgbClr val="FF0000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6730106" y="5519228"/>
            <a:ext cx="729687" cy="847558"/>
            <a:chOff x="6830774" y="5366748"/>
            <a:chExt cx="729687" cy="847558"/>
          </a:xfrm>
        </p:grpSpPr>
        <p:sp>
          <p:nvSpPr>
            <p:cNvPr id="2" name="Rectangle 1"/>
            <p:cNvSpPr/>
            <p:nvPr/>
          </p:nvSpPr>
          <p:spPr>
            <a:xfrm>
              <a:off x="6830774" y="5752641"/>
              <a:ext cx="72968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sz="2400" b="1">
                  <a:solidFill>
                    <a:srgbClr val="FF0000"/>
                  </a:solidFill>
                </a:rPr>
                <a:t>f = 0</a:t>
              </a:r>
              <a:endParaRPr lang="en-SG" sz="240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6988029" y="5366748"/>
              <a:ext cx="0" cy="38589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0106" y="4019736"/>
            <a:ext cx="1423993" cy="914469"/>
            <a:chOff x="6830774" y="3867256"/>
            <a:chExt cx="1423993" cy="914469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6830774" y="4781725"/>
              <a:ext cx="1423993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7509214" y="4375372"/>
              <a:ext cx="0" cy="38589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7312686" y="3867256"/>
              <a:ext cx="39305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sz="3200" b="1">
                  <a:solidFill>
                    <a:srgbClr val="FF0000"/>
                  </a:solidFill>
                </a:rPr>
                <a:t>0</a:t>
              </a:r>
              <a:endParaRPr lang="en-SG" sz="3200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2179166" y="483563"/>
            <a:ext cx="47856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3200" b="1">
                <a:solidFill>
                  <a:srgbClr val="262D3D"/>
                </a:solidFill>
              </a:rPr>
              <a:t>Semi-implicit Euler method</a:t>
            </a:r>
            <a:endParaRPr lang="en-SG" sz="3200" b="1"/>
          </a:p>
        </p:txBody>
      </p:sp>
      <p:sp>
        <p:nvSpPr>
          <p:cNvPr id="29" name="Rectangle 28"/>
          <p:cNvSpPr/>
          <p:nvPr/>
        </p:nvSpPr>
        <p:spPr>
          <a:xfrm rot="21049722">
            <a:off x="956729" y="298897"/>
            <a:ext cx="1143262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SG" b="1">
                <a:solidFill>
                  <a:schemeClr val="bg1"/>
                </a:solidFill>
              </a:rPr>
              <a:t>Called the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3020225" y="1759986"/>
            <a:ext cx="5421829" cy="1792798"/>
            <a:chOff x="3020225" y="1759986"/>
            <a:chExt cx="5421829" cy="1792798"/>
          </a:xfrm>
        </p:grpSpPr>
        <p:sp>
          <p:nvSpPr>
            <p:cNvPr id="33" name="Rectangle 32"/>
            <p:cNvSpPr/>
            <p:nvPr/>
          </p:nvSpPr>
          <p:spPr>
            <a:xfrm>
              <a:off x="3020225" y="2766711"/>
              <a:ext cx="689474" cy="5273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3717509" y="1759986"/>
              <a:ext cx="4724545" cy="1792798"/>
              <a:chOff x="5184396" y="1596115"/>
              <a:chExt cx="4724545" cy="1792798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6542952" y="1596115"/>
                <a:ext cx="3365989" cy="1792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000" b="1">
                    <a:solidFill>
                      <a:srgbClr val="FF0000"/>
                    </a:solidFill>
                  </a:rPr>
                  <a:t>We won’t go into the details, but it’s called </a:t>
                </a:r>
                <a:r>
                  <a:rPr lang="en-SG" sz="2000" b="1" i="1">
                    <a:solidFill>
                      <a:srgbClr val="FF0000"/>
                    </a:solidFill>
                  </a:rPr>
                  <a:t>semi-implicit </a:t>
                </a:r>
                <a:r>
                  <a:rPr lang="en-SG" sz="2000" b="1">
                    <a:solidFill>
                      <a:srgbClr val="FF0000"/>
                    </a:solidFill>
                  </a:rPr>
                  <a:t>because it uses v</a:t>
                </a:r>
                <a:r>
                  <a:rPr lang="en-SG" sz="2000" b="1" baseline="-25000">
                    <a:solidFill>
                      <a:srgbClr val="00B0F0"/>
                    </a:solidFill>
                  </a:rPr>
                  <a:t>i+1 </a:t>
                </a:r>
                <a:r>
                  <a:rPr lang="en-SG" sz="2000" b="1">
                    <a:solidFill>
                      <a:srgbClr val="FF0000"/>
                    </a:solidFill>
                  </a:rPr>
                  <a:t>to calculate the position at i+1</a:t>
                </a:r>
              </a:p>
              <a:p>
                <a:endParaRPr lang="en-SG" sz="1050" b="1">
                  <a:solidFill>
                    <a:srgbClr val="FF0000"/>
                  </a:solidFill>
                </a:endParaRPr>
              </a:p>
              <a:p>
                <a:r>
                  <a:rPr lang="en-SG" sz="2000" b="1">
                    <a:solidFill>
                      <a:srgbClr val="FF0000"/>
                    </a:solidFill>
                  </a:rPr>
                  <a:t>Usually, </a:t>
                </a:r>
                <a:r>
                  <a:rPr lang="en-SG" sz="2000" b="1">
                    <a:solidFill>
                      <a:srgbClr val="00B0F0"/>
                    </a:solidFill>
                  </a:rPr>
                  <a:t>p</a:t>
                </a:r>
                <a:r>
                  <a:rPr lang="en-SG" sz="2000" b="1" baseline="-25000">
                    <a:solidFill>
                      <a:srgbClr val="00B0F0"/>
                    </a:solidFill>
                  </a:rPr>
                  <a:t>i+1 </a:t>
                </a:r>
                <a:r>
                  <a:rPr lang="en-SG" sz="2000" b="1">
                    <a:solidFill>
                      <a:srgbClr val="FF0000"/>
                    </a:solidFill>
                  </a:rPr>
                  <a:t>= </a:t>
                </a:r>
                <a:r>
                  <a:rPr lang="en-SG" sz="2000" b="1">
                    <a:solidFill>
                      <a:srgbClr val="00B0F0"/>
                    </a:solidFill>
                  </a:rPr>
                  <a:t>p</a:t>
                </a:r>
                <a:r>
                  <a:rPr lang="en-SG" sz="2000" b="1" baseline="-25000">
                    <a:solidFill>
                      <a:srgbClr val="00B0F0"/>
                    </a:solidFill>
                  </a:rPr>
                  <a:t>i </a:t>
                </a:r>
                <a:r>
                  <a:rPr lang="en-SG" sz="2000" b="1">
                    <a:solidFill>
                      <a:srgbClr val="00B0F0"/>
                    </a:solidFill>
                  </a:rPr>
                  <a:t>+ v</a:t>
                </a:r>
                <a:r>
                  <a:rPr lang="en-SG" sz="2000" b="1" baseline="-25000">
                    <a:solidFill>
                      <a:srgbClr val="00B0F0"/>
                    </a:solidFill>
                  </a:rPr>
                  <a:t>i</a:t>
                </a:r>
                <a:r>
                  <a:rPr lang="en-SG" sz="2000" b="1">
                    <a:solidFill>
                      <a:srgbClr val="00B0F0"/>
                    </a:solidFill>
                  </a:rPr>
                  <a:t> * dt</a:t>
                </a:r>
                <a:endParaRPr lang="en-SG" sz="2000" b="1" baseline="-25000">
                  <a:solidFill>
                    <a:srgbClr val="00B0F0"/>
                  </a:solidFill>
                </a:endParaRPr>
              </a:p>
            </p:txBody>
          </p:sp>
          <p:sp>
            <p:nvSpPr>
              <p:cNvPr id="35" name="Freeform 34"/>
              <p:cNvSpPr/>
              <p:nvPr/>
            </p:nvSpPr>
            <p:spPr>
              <a:xfrm>
                <a:off x="5184396" y="3070371"/>
                <a:ext cx="1275127" cy="142633"/>
              </a:xfrm>
              <a:custGeom>
                <a:avLst/>
                <a:gdLst>
                  <a:gd name="connsiteX0" fmla="*/ 0 w 1275127"/>
                  <a:gd name="connsiteY0" fmla="*/ 8389 h 142633"/>
                  <a:gd name="connsiteX1" fmla="*/ 578841 w 1275127"/>
                  <a:gd name="connsiteY1" fmla="*/ 142612 h 142633"/>
                  <a:gd name="connsiteX2" fmla="*/ 1275127 w 1275127"/>
                  <a:gd name="connsiteY2" fmla="*/ 0 h 142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75127" h="142633">
                    <a:moveTo>
                      <a:pt x="0" y="8389"/>
                    </a:moveTo>
                    <a:cubicBezTo>
                      <a:pt x="183160" y="76199"/>
                      <a:pt x="366320" y="144010"/>
                      <a:pt x="578841" y="142612"/>
                    </a:cubicBezTo>
                    <a:cubicBezTo>
                      <a:pt x="791362" y="141214"/>
                      <a:pt x="1033244" y="70607"/>
                      <a:pt x="1275127" y="0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grpSp>
        <p:nvGrpSpPr>
          <p:cNvPr id="41" name="Group 40"/>
          <p:cNvGrpSpPr/>
          <p:nvPr/>
        </p:nvGrpSpPr>
        <p:grpSpPr>
          <a:xfrm>
            <a:off x="5076065" y="3556412"/>
            <a:ext cx="3171038" cy="477768"/>
            <a:chOff x="5076065" y="3556412"/>
            <a:chExt cx="3171038" cy="477768"/>
          </a:xfrm>
        </p:grpSpPr>
        <p:sp>
          <p:nvSpPr>
            <p:cNvPr id="39" name="Rectangle 38"/>
            <p:cNvSpPr/>
            <p:nvPr/>
          </p:nvSpPr>
          <p:spPr>
            <a:xfrm>
              <a:off x="5076065" y="3556412"/>
              <a:ext cx="317103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SG" sz="1100">
                  <a:solidFill>
                    <a:schemeClr val="bg1">
                      <a:lumMod val="50000"/>
                    </a:schemeClr>
                  </a:solidFill>
                </a:rPr>
                <a:t>http://www.cs.uu.nl/docs/vakken/mgp/2018-2019/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076065" y="3772570"/>
              <a:ext cx="317103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SG" sz="1100">
                  <a:solidFill>
                    <a:schemeClr val="bg1">
                      <a:lumMod val="50000"/>
                    </a:schemeClr>
                  </a:solidFill>
                </a:rPr>
                <a:t>(See Lecture 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659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713" y="427664"/>
            <a:ext cx="2162219" cy="1402911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191237" y="1818314"/>
            <a:ext cx="646791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ight Arrow 54"/>
          <p:cNvSpPr/>
          <p:nvPr/>
        </p:nvSpPr>
        <p:spPr>
          <a:xfrm>
            <a:off x="3674378" y="825979"/>
            <a:ext cx="838898" cy="53689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ectangle 61"/>
          <p:cNvSpPr/>
          <p:nvPr/>
        </p:nvSpPr>
        <p:spPr>
          <a:xfrm rot="21437560">
            <a:off x="4729512" y="893865"/>
            <a:ext cx="3691203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SG" sz="2800" b="1">
                <a:solidFill>
                  <a:schemeClr val="bg1"/>
                </a:solidFill>
              </a:rPr>
              <a:t>physics </a:t>
            </a:r>
            <a:r>
              <a:rPr lang="en-SG" sz="2800" b="1" i="1">
                <a:solidFill>
                  <a:schemeClr val="bg1"/>
                </a:solidFill>
              </a:rPr>
              <a:t>integration</a:t>
            </a:r>
            <a:r>
              <a:rPr lang="en-SG" sz="2800" b="1">
                <a:solidFill>
                  <a:schemeClr val="bg1"/>
                </a:solidFill>
              </a:rPr>
              <a:t> step</a:t>
            </a:r>
          </a:p>
        </p:txBody>
      </p:sp>
      <p:sp>
        <p:nvSpPr>
          <p:cNvPr id="63" name="Rectangle 62"/>
          <p:cNvSpPr/>
          <p:nvPr/>
        </p:nvSpPr>
        <p:spPr>
          <a:xfrm rot="21174460">
            <a:off x="4873315" y="446904"/>
            <a:ext cx="3085268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SG" sz="2000" b="1">
                <a:solidFill>
                  <a:schemeClr val="bg1"/>
                </a:solidFill>
              </a:rPr>
              <a:t>So this is why it’s called the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251669" y="2014430"/>
            <a:ext cx="8674217" cy="2715520"/>
            <a:chOff x="251669" y="2501247"/>
            <a:chExt cx="8674217" cy="2715520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669" y="2563583"/>
              <a:ext cx="8674217" cy="2653184"/>
            </a:xfrm>
            <a:prstGeom prst="rect">
              <a:avLst/>
            </a:prstGeom>
          </p:spPr>
        </p:pic>
        <p:sp>
          <p:nvSpPr>
            <p:cNvPr id="64" name="TextBox 63"/>
            <p:cNvSpPr txBox="1"/>
            <p:nvPr/>
          </p:nvSpPr>
          <p:spPr>
            <a:xfrm>
              <a:off x="575802" y="2501247"/>
              <a:ext cx="1781834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SG" sz="2200" b="1">
                  <a:solidFill>
                    <a:srgbClr val="00B050"/>
                  </a:solidFill>
                </a:rPr>
                <a:t>Displacement</a:t>
              </a:r>
            </a:p>
          </p:txBody>
        </p:sp>
      </p:grpSp>
      <p:sp>
        <p:nvSpPr>
          <p:cNvPr id="66" name="Rectangle 65"/>
          <p:cNvSpPr/>
          <p:nvPr/>
        </p:nvSpPr>
        <p:spPr>
          <a:xfrm rot="21343576">
            <a:off x="5787764" y="5883567"/>
            <a:ext cx="2780057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SG" b="1">
                <a:solidFill>
                  <a:schemeClr val="bg1"/>
                </a:solidFill>
              </a:rPr>
              <a:t>But don’t worry, we won’t be doing any calculus here!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5738070" y="4603980"/>
            <a:ext cx="1355756" cy="1005302"/>
            <a:chOff x="5738070" y="5216767"/>
            <a:chExt cx="1355756" cy="1005302"/>
          </a:xfrm>
        </p:grpSpPr>
        <p:sp>
          <p:nvSpPr>
            <p:cNvPr id="56" name="Right Arrow 55"/>
            <p:cNvSpPr/>
            <p:nvPr/>
          </p:nvSpPr>
          <p:spPr>
            <a:xfrm flipH="1">
              <a:off x="5931016" y="5216767"/>
              <a:ext cx="838898" cy="536896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738070" y="5821959"/>
              <a:ext cx="13557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000" b="1"/>
                <a:t>integration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2879054" y="4603980"/>
            <a:ext cx="1355756" cy="1005302"/>
            <a:chOff x="5738070" y="5216767"/>
            <a:chExt cx="1355756" cy="1005302"/>
          </a:xfrm>
        </p:grpSpPr>
        <p:sp>
          <p:nvSpPr>
            <p:cNvPr id="60" name="Right Arrow 59"/>
            <p:cNvSpPr/>
            <p:nvPr/>
          </p:nvSpPr>
          <p:spPr>
            <a:xfrm flipH="1">
              <a:off x="5931016" y="5216767"/>
              <a:ext cx="838898" cy="536896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738070" y="5821959"/>
              <a:ext cx="13557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000" b="1"/>
                <a:t>integration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364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15732" y="1143636"/>
            <a:ext cx="5024628" cy="10401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61" y="436227"/>
            <a:ext cx="2237797" cy="23823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88676" y="355072"/>
            <a:ext cx="5343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b="1"/>
              <a:t>Newton’s </a:t>
            </a:r>
            <a:r>
              <a:rPr lang="en-SG" sz="3200" b="1">
                <a:solidFill>
                  <a:srgbClr val="0070C0"/>
                </a:solidFill>
              </a:rPr>
              <a:t>Third </a:t>
            </a:r>
            <a:r>
              <a:rPr lang="en-SG" sz="3200" b="1"/>
              <a:t>Law of Motion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49956" y="1235916"/>
            <a:ext cx="4890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/>
              <a:t>“For every action, there is an equal and opposite reaction.”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615731" y="2288290"/>
            <a:ext cx="5024629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b="1"/>
              <a:t>A good example is when two snooker balls collide. Here, the white ball applies a force to the red ball, which applies an equal and opposite force to the white ball.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B51978-0FBF-43E0-BF9B-3DFE044F4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40" y="3952198"/>
            <a:ext cx="3752110" cy="22212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5C7B0D-E5E7-474B-9860-A012193EEBCB}"/>
              </a:ext>
            </a:extLst>
          </p:cNvPr>
          <p:cNvSpPr txBox="1"/>
          <p:nvPr/>
        </p:nvSpPr>
        <p:spPr>
          <a:xfrm>
            <a:off x="4572000" y="3952198"/>
            <a:ext cx="3441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/>
              <a:t>This is important when dealing with collisions.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08388A-4FC2-4C5E-96D6-0CF3540D7B3D}"/>
              </a:ext>
            </a:extLst>
          </p:cNvPr>
          <p:cNvSpPr txBox="1"/>
          <p:nvPr/>
        </p:nvSpPr>
        <p:spPr>
          <a:xfrm>
            <a:off x="4572000" y="4776937"/>
            <a:ext cx="39180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How objects react during collisions is closely related to the concept of </a:t>
            </a:r>
            <a:r>
              <a:rPr lang="en-US" sz="2800" b="1"/>
              <a:t>Momentum</a:t>
            </a:r>
            <a:r>
              <a:rPr lang="en-US" sz="2000" b="1"/>
              <a:t>, which we’ll look at now.</a:t>
            </a:r>
            <a:endParaRPr lang="en-SG" sz="20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41AF4C-FDF9-44DE-84B8-6FD6588A32FA}"/>
              </a:ext>
            </a:extLst>
          </p:cNvPr>
          <p:cNvSpPr txBox="1"/>
          <p:nvPr/>
        </p:nvSpPr>
        <p:spPr>
          <a:xfrm rot="21375696">
            <a:off x="338768" y="2591208"/>
            <a:ext cx="2670637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SG" sz="2000" b="1"/>
              <a:t>Okay, back to Newton’s Third Law</a:t>
            </a:r>
          </a:p>
        </p:txBody>
      </p:sp>
    </p:spTree>
    <p:extLst>
      <p:ext uri="{BB962C8B-B14F-4D97-AF65-F5344CB8AC3E}">
        <p14:creationId xmlns:p14="http://schemas.microsoft.com/office/powerpoint/2010/main" val="197862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77424" y="1182954"/>
            <a:ext cx="5821960" cy="17112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61" y="436227"/>
            <a:ext cx="2237797" cy="23823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05105" y="369223"/>
            <a:ext cx="51918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b="1"/>
              <a:t>Newton’s </a:t>
            </a:r>
            <a:r>
              <a:rPr lang="en-SG" sz="3200" b="1">
                <a:solidFill>
                  <a:srgbClr val="0070C0"/>
                </a:solidFill>
              </a:rPr>
              <a:t>First</a:t>
            </a:r>
            <a:r>
              <a:rPr lang="en-SG" sz="3200" b="1"/>
              <a:t> Law of Motion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6381" y="1250067"/>
            <a:ext cx="55691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/>
              <a:t>“Every object persists in its state of rest or uniform motion in a straight line unless it is compelled to change that state by forces impressed upon it.”</a:t>
            </a:r>
          </a:p>
        </p:txBody>
      </p:sp>
      <p:sp>
        <p:nvSpPr>
          <p:cNvPr id="8" name="TextBox 7"/>
          <p:cNvSpPr txBox="1"/>
          <p:nvPr/>
        </p:nvSpPr>
        <p:spPr>
          <a:xfrm rot="21060254">
            <a:off x="1220706" y="2300915"/>
            <a:ext cx="1795813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/>
              <a:t>Remember</a:t>
            </a:r>
            <a:endParaRPr lang="en-SG" sz="2800"/>
          </a:p>
        </p:txBody>
      </p:sp>
      <p:sp>
        <p:nvSpPr>
          <p:cNvPr id="9" name="TextBox 8"/>
          <p:cNvSpPr txBox="1"/>
          <p:nvPr/>
        </p:nvSpPr>
        <p:spPr>
          <a:xfrm>
            <a:off x="992228" y="3193668"/>
            <a:ext cx="76232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b="1"/>
              <a:t>But how difficult is it to change the motion of an object?</a:t>
            </a:r>
          </a:p>
        </p:txBody>
      </p:sp>
      <p:sp>
        <p:nvSpPr>
          <p:cNvPr id="10" name="Rectangle 9"/>
          <p:cNvSpPr/>
          <p:nvPr/>
        </p:nvSpPr>
        <p:spPr>
          <a:xfrm>
            <a:off x="757564" y="4283043"/>
            <a:ext cx="82340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>
                <a:solidFill>
                  <a:srgbClr val="2D2D8A"/>
                </a:solidFill>
              </a:rPr>
              <a:t>A heavy truck is harder to stop than a small car moving at the same speed. We say that the truck has </a:t>
            </a:r>
            <a:r>
              <a:rPr lang="en-US" altLang="en-US" sz="2400">
                <a:solidFill>
                  <a:srgbClr val="FF0000"/>
                </a:solidFill>
              </a:rPr>
              <a:t>more momentum </a:t>
            </a:r>
            <a:r>
              <a:rPr lang="en-US" altLang="en-US" sz="2400">
                <a:solidFill>
                  <a:srgbClr val="2D2D8A"/>
                </a:solidFill>
              </a:rPr>
              <a:t>than the car.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7563" y="5659727"/>
            <a:ext cx="79418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>
                <a:solidFill>
                  <a:srgbClr val="2D2D8A"/>
                </a:solidFill>
              </a:rPr>
              <a:t>A small bullet moving at a high speed can have the same </a:t>
            </a:r>
            <a:r>
              <a:rPr lang="en-US" altLang="en-US" sz="2400">
                <a:solidFill>
                  <a:srgbClr val="FF0000"/>
                </a:solidFill>
              </a:rPr>
              <a:t>large momentum </a:t>
            </a:r>
            <a:r>
              <a:rPr lang="en-US" altLang="en-US" sz="2400">
                <a:solidFill>
                  <a:srgbClr val="2D2D8A"/>
                </a:solidFill>
              </a:rPr>
              <a:t>as a huge ship moving at a small speed.</a:t>
            </a:r>
          </a:p>
        </p:txBody>
      </p:sp>
    </p:spTree>
    <p:extLst>
      <p:ext uri="{BB962C8B-B14F-4D97-AF65-F5344CB8AC3E}">
        <p14:creationId xmlns:p14="http://schemas.microsoft.com/office/powerpoint/2010/main" val="2590647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143000" y="628650"/>
            <a:ext cx="6858000" cy="329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800">
                <a:solidFill>
                  <a:srgbClr val="000000"/>
                </a:solidFill>
                <a:latin typeface="+mn-lt"/>
              </a:rPr>
              <a:t>By </a:t>
            </a:r>
            <a:r>
              <a:rPr lang="en-US" altLang="en-US" sz="2800" b="1" i="1">
                <a:solidFill>
                  <a:srgbClr val="000000"/>
                </a:solidFill>
                <a:latin typeface="+mn-lt"/>
              </a:rPr>
              <a:t>Momentum</a:t>
            </a:r>
            <a:r>
              <a:rPr lang="en-US" altLang="en-US" sz="2800" i="1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n-US" sz="2800">
                <a:solidFill>
                  <a:srgbClr val="000000"/>
                </a:solidFill>
                <a:latin typeface="+mn-lt"/>
              </a:rPr>
              <a:t>we mean</a:t>
            </a:r>
            <a:r>
              <a:rPr lang="en-US" altLang="en-US" sz="2800" i="1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n-US" sz="2800">
                <a:solidFill>
                  <a:srgbClr val="000000"/>
                </a:solidFill>
                <a:latin typeface="+mn-lt"/>
              </a:rPr>
              <a:t>inertia in motion</a:t>
            </a:r>
            <a:endParaRPr lang="en-US" altLang="en-US" sz="2800" i="1">
              <a:solidFill>
                <a:srgbClr val="000000"/>
              </a:solidFill>
              <a:latin typeface="+mn-lt"/>
            </a:endParaRPr>
          </a:p>
          <a:p>
            <a:pPr algn="ctr">
              <a:spcBef>
                <a:spcPct val="50000"/>
              </a:spcBef>
            </a:pPr>
            <a:r>
              <a:rPr lang="en-US" altLang="en-US" sz="2800" b="1" i="1">
                <a:solidFill>
                  <a:srgbClr val="000000"/>
                </a:solidFill>
                <a:latin typeface="+mn-lt"/>
              </a:rPr>
              <a:t>Momentum = mass </a:t>
            </a:r>
            <a:r>
              <a:rPr lang="en-US" altLang="en-US" sz="2800" b="1">
                <a:solidFill>
                  <a:srgbClr val="000000"/>
                </a:solidFill>
                <a:latin typeface="+mn-lt"/>
                <a:sym typeface="Symbol" panose="05050102010706020507" pitchFamily="18" charset="2"/>
              </a:rPr>
              <a:t> </a:t>
            </a:r>
            <a:r>
              <a:rPr lang="en-US" altLang="en-US" sz="2800" b="1" i="1">
                <a:solidFill>
                  <a:srgbClr val="000000"/>
                </a:solidFill>
                <a:latin typeface="+mn-lt"/>
                <a:sym typeface="Symbol" panose="05050102010706020507" pitchFamily="18" charset="2"/>
              </a:rPr>
              <a:t>velocity</a:t>
            </a:r>
            <a:r>
              <a:rPr lang="en-US" altLang="en-US" sz="2800">
                <a:solidFill>
                  <a:srgbClr val="000000"/>
                </a:solidFill>
                <a:latin typeface="+mn-lt"/>
                <a:sym typeface="Symbol" panose="05050102010706020507" pitchFamily="18" charset="2"/>
              </a:rPr>
              <a:t> or</a:t>
            </a:r>
          </a:p>
          <a:p>
            <a:pPr algn="ctr">
              <a:spcBef>
                <a:spcPct val="50000"/>
              </a:spcBef>
            </a:pPr>
            <a:r>
              <a:rPr lang="en-US" altLang="en-US" sz="3600" b="1" i="1">
                <a:solidFill>
                  <a:srgbClr val="000000"/>
                </a:solidFill>
                <a:latin typeface="+mn-lt"/>
                <a:sym typeface="Symbol" panose="05050102010706020507" pitchFamily="18" charset="2"/>
              </a:rPr>
              <a:t>Momentum</a:t>
            </a:r>
            <a:r>
              <a:rPr lang="en-US" altLang="en-US" sz="3600" b="1">
                <a:solidFill>
                  <a:srgbClr val="000000"/>
                </a:solidFill>
                <a:latin typeface="+mn-lt"/>
                <a:sym typeface="Symbol" panose="05050102010706020507" pitchFamily="18" charset="2"/>
              </a:rPr>
              <a:t> = </a:t>
            </a:r>
            <a:r>
              <a:rPr lang="en-US" altLang="en-US" sz="3600" b="1" i="1">
                <a:solidFill>
                  <a:srgbClr val="000000"/>
                </a:solidFill>
                <a:latin typeface="+mn-lt"/>
                <a:sym typeface="Symbol" panose="05050102010706020507" pitchFamily="18" charset="2"/>
              </a:rPr>
              <a:t>mv</a:t>
            </a:r>
          </a:p>
          <a:p>
            <a:pPr algn="ctr">
              <a:spcBef>
                <a:spcPct val="50000"/>
              </a:spcBef>
            </a:pPr>
            <a:r>
              <a:rPr lang="en-US" altLang="en-US" sz="2800">
                <a:solidFill>
                  <a:srgbClr val="000000"/>
                </a:solidFill>
                <a:latin typeface="+mn-lt"/>
                <a:sym typeface="Symbol" panose="05050102010706020507" pitchFamily="18" charset="2"/>
              </a:rPr>
              <a:t>When direction is not an important factor:</a:t>
            </a:r>
            <a:r>
              <a:rPr lang="en-US" altLang="en-US" sz="2800" i="1">
                <a:solidFill>
                  <a:srgbClr val="000000"/>
                </a:solidFill>
                <a:latin typeface="+mn-lt"/>
                <a:sym typeface="Symbol" panose="05050102010706020507" pitchFamily="18" charset="2"/>
              </a:rPr>
              <a:t> </a:t>
            </a:r>
          </a:p>
          <a:p>
            <a:pPr algn="ctr">
              <a:spcBef>
                <a:spcPct val="50000"/>
              </a:spcBef>
            </a:pPr>
            <a:r>
              <a:rPr lang="en-US" altLang="en-US" sz="2800" b="1" i="1">
                <a:solidFill>
                  <a:srgbClr val="000000"/>
                </a:solidFill>
                <a:latin typeface="+mn-lt"/>
                <a:sym typeface="Symbol" panose="05050102010706020507" pitchFamily="18" charset="2"/>
              </a:rPr>
              <a:t>Momentum = mass </a:t>
            </a:r>
            <a:r>
              <a:rPr lang="en-US" altLang="en-US" sz="2800" b="1">
                <a:solidFill>
                  <a:srgbClr val="000000"/>
                </a:solidFill>
                <a:latin typeface="+mn-lt"/>
                <a:sym typeface="Symbol" panose="05050102010706020507" pitchFamily="18" charset="2"/>
              </a:rPr>
              <a:t> </a:t>
            </a:r>
            <a:r>
              <a:rPr lang="en-US" altLang="en-US" sz="2800" b="1" i="1">
                <a:solidFill>
                  <a:srgbClr val="000000"/>
                </a:solidFill>
                <a:latin typeface="+mn-lt"/>
                <a:sym typeface="Symbol" panose="05050102010706020507" pitchFamily="18" charset="2"/>
              </a:rPr>
              <a:t>speed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05408" y="4194495"/>
            <a:ext cx="27331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b="1"/>
              <a:t>p = mv</a:t>
            </a:r>
            <a:endParaRPr lang="en-SG" sz="7200" b="1"/>
          </a:p>
        </p:txBody>
      </p:sp>
    </p:spTree>
    <p:extLst>
      <p:ext uri="{BB962C8B-B14F-4D97-AF65-F5344CB8AC3E}">
        <p14:creationId xmlns:p14="http://schemas.microsoft.com/office/powerpoint/2010/main" val="3444119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6427" y="326519"/>
            <a:ext cx="4417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b="1"/>
              <a:t>Change in momentum is: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5003" y="1404842"/>
            <a:ext cx="29606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b="1"/>
              <a:t>change in mass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44093" y="1404842"/>
            <a:ext cx="3293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b="1"/>
              <a:t>change in velocity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00873" y="1404842"/>
            <a:ext cx="1627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b="1"/>
              <a:t>or both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2048731"/>
            <a:ext cx="1504950" cy="323850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972206" y="2483165"/>
            <a:ext cx="5552669" cy="2831785"/>
            <a:chOff x="2972206" y="2216465"/>
            <a:chExt cx="5552669" cy="283178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2206" y="2216465"/>
              <a:ext cx="3504387" cy="236963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7685633">
              <a:off x="6992053" y="2027949"/>
              <a:ext cx="1152525" cy="1600200"/>
            </a:xfrm>
            <a:prstGeom prst="rect">
              <a:avLst/>
            </a:prstGeom>
          </p:spPr>
        </p:pic>
        <p:sp>
          <p:nvSpPr>
            <p:cNvPr id="17" name="Freeform 16"/>
            <p:cNvSpPr/>
            <p:nvPr/>
          </p:nvSpPr>
          <p:spPr>
            <a:xfrm>
              <a:off x="8124825" y="3552825"/>
              <a:ext cx="400050" cy="1495425"/>
            </a:xfrm>
            <a:custGeom>
              <a:avLst/>
              <a:gdLst>
                <a:gd name="connsiteX0" fmla="*/ 0 w 400050"/>
                <a:gd name="connsiteY0" fmla="*/ 0 h 1495425"/>
                <a:gd name="connsiteX1" fmla="*/ 333375 w 400050"/>
                <a:gd name="connsiteY1" fmla="*/ 552450 h 1495425"/>
                <a:gd name="connsiteX2" fmla="*/ 400050 w 400050"/>
                <a:gd name="connsiteY2" fmla="*/ 1495425 h 149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0050" h="1495425">
                  <a:moveTo>
                    <a:pt x="0" y="0"/>
                  </a:moveTo>
                  <a:cubicBezTo>
                    <a:pt x="133350" y="151606"/>
                    <a:pt x="266700" y="303213"/>
                    <a:pt x="333375" y="552450"/>
                  </a:cubicBezTo>
                  <a:cubicBezTo>
                    <a:pt x="400050" y="801688"/>
                    <a:pt x="400050" y="1148556"/>
                    <a:pt x="400050" y="1495425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4272553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49540" y="596230"/>
            <a:ext cx="8114951" cy="5670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700" b="1">
                <a:latin typeface="+mn-lt"/>
              </a:rPr>
              <a:t>First law</a:t>
            </a:r>
            <a:r>
              <a:rPr lang="en-US" altLang="zh-CN" sz="2700" b="1">
                <a:latin typeface="+mn-lt"/>
                <a:ea typeface="宋体" panose="02010600030101010101" pitchFamily="2" charset="-122"/>
              </a:rPr>
              <a:t> - The law of inertia</a:t>
            </a:r>
          </a:p>
          <a:p>
            <a:pPr marL="0" indent="0" eaLnBrk="1" hangingPunct="1">
              <a:spcBef>
                <a:spcPct val="20000"/>
              </a:spcBef>
            </a:pPr>
            <a:endParaRPr lang="zh-CN" altLang="en-US" sz="2700" b="1">
              <a:latin typeface="+mn-lt"/>
              <a:ea typeface="宋体" panose="02010600030101010101" pitchFamily="2" charset="-122"/>
            </a:endParaRP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altLang="en-US" sz="2400">
                <a:latin typeface="+mn-lt"/>
              </a:rPr>
              <a:t>Every object continues in its state of rest, or of uniform motion in a straight line, unless it is compelled to change that state by forces impressed upon it.</a:t>
            </a:r>
          </a:p>
          <a:p>
            <a:pPr marL="457200" lvl="1" indent="0" eaLnBrk="1" hangingPunct="1">
              <a:spcBef>
                <a:spcPct val="20000"/>
              </a:spcBef>
            </a:pPr>
            <a:endParaRPr lang="en-US" altLang="en-US" sz="2400">
              <a:solidFill>
                <a:srgbClr val="003399"/>
              </a:solidFill>
              <a:latin typeface="+mn-lt"/>
            </a:endParaRP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altLang="en-US" sz="2400">
                <a:solidFill>
                  <a:srgbClr val="FF0000"/>
                </a:solidFill>
                <a:latin typeface="+mn-lt"/>
              </a:rPr>
              <a:t>Continues: an object continues to do whatever it happens to be doing unless an (unbalanced) force exerted upon it.</a:t>
            </a: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endParaRPr lang="en-US" altLang="en-US" sz="2400">
              <a:solidFill>
                <a:srgbClr val="FF0000"/>
              </a:solidFill>
              <a:latin typeface="+mn-lt"/>
            </a:endParaRP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altLang="en-US" sz="2400" b="1">
                <a:latin typeface="+mn-lt"/>
              </a:rPr>
              <a:t>Inertia:</a:t>
            </a:r>
          </a:p>
          <a:p>
            <a:pPr lvl="2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400">
                <a:latin typeface="+mn-lt"/>
              </a:rPr>
              <a:t>The property of objects to resist changes in motion.</a:t>
            </a:r>
          </a:p>
        </p:txBody>
      </p:sp>
    </p:spTree>
    <p:extLst>
      <p:ext uri="{BB962C8B-B14F-4D97-AF65-F5344CB8AC3E}">
        <p14:creationId xmlns:p14="http://schemas.microsoft.com/office/powerpoint/2010/main" val="337965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0727" y="240794"/>
            <a:ext cx="2036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b="1"/>
              <a:t>Impulse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0551" y="1266825"/>
            <a:ext cx="8343900" cy="5453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2800"/>
              <a:t>Both the </a:t>
            </a:r>
            <a:r>
              <a:rPr lang="en-US" altLang="en-US" sz="2800" i="1"/>
              <a:t>force</a:t>
            </a:r>
            <a:r>
              <a:rPr lang="en-US" altLang="en-US" sz="2800"/>
              <a:t> and the </a:t>
            </a:r>
            <a:r>
              <a:rPr lang="en-US" altLang="en-US" sz="2800" i="1"/>
              <a:t>time</a:t>
            </a:r>
            <a:r>
              <a:rPr lang="en-US" altLang="en-US" sz="2800"/>
              <a:t> applied are important for changing momentum.</a:t>
            </a:r>
          </a:p>
          <a:p>
            <a:pPr>
              <a:lnSpc>
                <a:spcPct val="90000"/>
              </a:lnSpc>
            </a:pPr>
            <a:endParaRPr lang="en-US" altLang="en-US" sz="2800"/>
          </a:p>
          <a:p>
            <a:pPr>
              <a:lnSpc>
                <a:spcPct val="90000"/>
              </a:lnSpc>
            </a:pPr>
            <a:r>
              <a:rPr lang="en-US" altLang="en-US" sz="2800" i="1"/>
              <a:t>Impulse</a:t>
            </a:r>
            <a:r>
              <a:rPr lang="en-US" altLang="en-US" sz="2800"/>
              <a:t>: the product of force and this time interval.</a:t>
            </a:r>
          </a:p>
          <a:p>
            <a:pPr>
              <a:lnSpc>
                <a:spcPct val="90000"/>
              </a:lnSpc>
            </a:pPr>
            <a:endParaRPr lang="en-US" altLang="en-US" sz="2800"/>
          </a:p>
          <a:p>
            <a:pPr algn="ctr">
              <a:lnSpc>
                <a:spcPct val="90000"/>
              </a:lnSpc>
            </a:pPr>
            <a:r>
              <a:rPr lang="en-US" altLang="en-US" sz="3600" i="1"/>
              <a:t>Impulse</a:t>
            </a:r>
            <a:r>
              <a:rPr lang="en-US" altLang="en-US" sz="3600"/>
              <a:t> = </a:t>
            </a:r>
            <a:r>
              <a:rPr lang="en-US" altLang="en-US" sz="3600" i="1">
                <a:solidFill>
                  <a:srgbClr val="FF0000"/>
                </a:solidFill>
              </a:rPr>
              <a:t>force</a:t>
            </a:r>
            <a:r>
              <a:rPr lang="en-US" altLang="en-US" sz="3600">
                <a:solidFill>
                  <a:srgbClr val="FF0000"/>
                </a:solidFill>
              </a:rPr>
              <a:t> </a:t>
            </a:r>
            <a:r>
              <a:rPr lang="en-US" altLang="en-US" sz="3600">
                <a:sym typeface="Symbol" panose="05050102010706020507" pitchFamily="18" charset="2"/>
              </a:rPr>
              <a:t> </a:t>
            </a:r>
            <a:r>
              <a:rPr lang="en-US" altLang="en-US" sz="3600" i="1">
                <a:solidFill>
                  <a:srgbClr val="FF0000"/>
                </a:solidFill>
                <a:sym typeface="Symbol" panose="05050102010706020507" pitchFamily="18" charset="2"/>
              </a:rPr>
              <a:t>time</a:t>
            </a:r>
            <a:r>
              <a:rPr lang="en-US" altLang="en-US" sz="3600" i="1">
                <a:sym typeface="Symbol" panose="05050102010706020507" pitchFamily="18" charset="2"/>
              </a:rPr>
              <a:t> interval</a:t>
            </a:r>
            <a:r>
              <a:rPr lang="en-US" altLang="en-US" sz="3600">
                <a:sym typeface="Symbol" panose="05050102010706020507" pitchFamily="18" charset="2"/>
              </a:rPr>
              <a:t> </a:t>
            </a:r>
            <a:r>
              <a:rPr lang="en-US" altLang="en-US" sz="2800">
                <a:sym typeface="Symbol" panose="05050102010706020507" pitchFamily="18" charset="2"/>
              </a:rPr>
              <a:t>or</a:t>
            </a:r>
          </a:p>
          <a:p>
            <a:pPr algn="ctr">
              <a:lnSpc>
                <a:spcPct val="90000"/>
              </a:lnSpc>
            </a:pPr>
            <a:endParaRPr lang="en-US" altLang="en-US" sz="2800">
              <a:sym typeface="Symbol" panose="05050102010706020507" pitchFamily="18" charset="2"/>
            </a:endParaRPr>
          </a:p>
          <a:p>
            <a:pPr algn="ctr">
              <a:lnSpc>
                <a:spcPct val="90000"/>
              </a:lnSpc>
            </a:pPr>
            <a:r>
              <a:rPr lang="en-US" altLang="en-US" sz="3600" b="1" i="1">
                <a:sym typeface="Symbol" panose="05050102010706020507" pitchFamily="18" charset="2"/>
              </a:rPr>
              <a:t>Impulse = Ft</a:t>
            </a:r>
          </a:p>
          <a:p>
            <a:pPr algn="ctr">
              <a:lnSpc>
                <a:spcPct val="90000"/>
              </a:lnSpc>
            </a:pPr>
            <a:endParaRPr lang="en-US" altLang="en-US" sz="2800" i="1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en-US" sz="3200" b="1"/>
              <a:t>Impulse = change in momentum.</a:t>
            </a:r>
          </a:p>
          <a:p>
            <a:pPr>
              <a:lnSpc>
                <a:spcPct val="90000"/>
              </a:lnSpc>
            </a:pPr>
            <a:endParaRPr lang="en-US" altLang="en-US" sz="2800"/>
          </a:p>
          <a:p>
            <a:pPr>
              <a:lnSpc>
                <a:spcPct val="90000"/>
              </a:lnSpc>
            </a:pPr>
            <a:r>
              <a:rPr lang="en-US" altLang="en-US" sz="2800"/>
              <a:t>Unit is N.s or kg.m/s</a:t>
            </a:r>
          </a:p>
          <a:p>
            <a:endParaRPr lang="en-SG" sz="2800"/>
          </a:p>
        </p:txBody>
      </p:sp>
    </p:spTree>
    <p:extLst>
      <p:ext uri="{BB962C8B-B14F-4D97-AF65-F5344CB8AC3E}">
        <p14:creationId xmlns:p14="http://schemas.microsoft.com/office/powerpoint/2010/main" val="3225423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0727" y="240794"/>
            <a:ext cx="2322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b="1"/>
              <a:t>Examples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010513"/>
            <a:ext cx="7772400" cy="44958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/>
              <a:t>Increasing momentum: apply the greatest force and extend the time of application</a:t>
            </a:r>
          </a:p>
          <a:p>
            <a:pPr marL="0" indent="0" eaLnBrk="1" hangingPunct="1">
              <a:buNone/>
            </a:pPr>
            <a:endParaRPr lang="en-US" altLang="en-US" sz="600"/>
          </a:p>
          <a:p>
            <a:pPr marL="457200" lvl="1" indent="0" eaLnBrk="1" hangingPunct="1">
              <a:buNone/>
            </a:pPr>
            <a:r>
              <a:rPr lang="en-US" altLang="en-US"/>
              <a:t>Long-range cannon have long barrels-long acting time</a:t>
            </a:r>
          </a:p>
          <a:p>
            <a:pPr marL="457200" lvl="1" indent="0" eaLnBrk="1" hangingPunct="1">
              <a:buNone/>
            </a:pPr>
            <a:endParaRPr lang="en-US" altLang="en-US" sz="1000"/>
          </a:p>
          <a:p>
            <a:pPr marL="0" indent="0" eaLnBrk="1" hangingPunct="1">
              <a:buNone/>
            </a:pPr>
            <a:r>
              <a:rPr lang="en-US" altLang="en-US"/>
              <a:t>Decreasing momentum over a long time</a:t>
            </a:r>
          </a:p>
          <a:p>
            <a:pPr marL="0" indent="0" eaLnBrk="1" hangingPunct="1">
              <a:buNone/>
            </a:pPr>
            <a:endParaRPr lang="en-US" altLang="en-US" sz="1000"/>
          </a:p>
          <a:p>
            <a:pPr marL="457200" lvl="1" indent="0" eaLnBrk="1" hangingPunct="1">
              <a:buNone/>
            </a:pPr>
            <a:r>
              <a:rPr lang="en-US" altLang="en-US"/>
              <a:t>Difference between a running car hitting the haystack and hitting the wall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67" y="4969668"/>
            <a:ext cx="7206866" cy="171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 rot="21271339">
            <a:off x="2912250" y="4220788"/>
            <a:ext cx="5702638" cy="1015663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>
                <a:solidFill>
                  <a:schemeClr val="bg1"/>
                </a:solidFill>
                <a:latin typeface="+mn-lt"/>
              </a:rPr>
              <a:t>A large change in momentum in a long time requires a small force. A large change in momentum in a short time requires a large force.</a:t>
            </a:r>
          </a:p>
        </p:txBody>
      </p:sp>
    </p:spTree>
    <p:extLst>
      <p:ext uri="{BB962C8B-B14F-4D97-AF65-F5344CB8AC3E}">
        <p14:creationId xmlns:p14="http://schemas.microsoft.com/office/powerpoint/2010/main" val="294580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390525" y="469900"/>
            <a:ext cx="7772400" cy="44958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/>
              <a:t>Decreasing momentum over a short time</a:t>
            </a:r>
          </a:p>
          <a:p>
            <a:pPr marL="457200" lvl="1" indent="0" eaLnBrk="1" hangingPunct="1">
              <a:buNone/>
            </a:pPr>
            <a:endParaRPr lang="en-US" altLang="en-US" sz="1050"/>
          </a:p>
          <a:p>
            <a:pPr lvl="1"/>
            <a:r>
              <a:rPr lang="en-US" altLang="en-US"/>
              <a:t>Boxing</a:t>
            </a:r>
          </a:p>
          <a:p>
            <a:pPr lvl="1"/>
            <a:r>
              <a:rPr lang="en-US" altLang="en-US"/>
              <a:t>A Karate expert breaking a stack of bricks</a:t>
            </a: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4694674" y="2308223"/>
            <a:ext cx="4124325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 typeface="Times" panose="02020603050405020304" pitchFamily="18" charset="0"/>
              <a:buAutoNum type="alphaLcParenBoth"/>
            </a:pPr>
            <a:r>
              <a:rPr lang="en-US" altLang="en-US" sz="200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The boxer is moving away when the glove hits, thereby extending the time of contact. This means the force is less than if the boxer had not moved.</a:t>
            </a:r>
          </a:p>
          <a:p>
            <a:pPr>
              <a:spcBef>
                <a:spcPct val="50000"/>
              </a:spcBef>
              <a:buFont typeface="Times" panose="02020603050405020304" pitchFamily="18" charset="0"/>
              <a:buAutoNum type="alphaLcParenBoth"/>
            </a:pPr>
            <a:r>
              <a:rPr lang="en-US" altLang="en-US" sz="200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The boxer is moving into the glove, thereby lessening the time of contact. This means that the force is greater than if the boxer had not moved.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00" y="2805780"/>
            <a:ext cx="4304149" cy="232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702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83371D-E4AC-4D77-AE96-24A8568AF723}"/>
              </a:ext>
            </a:extLst>
          </p:cNvPr>
          <p:cNvSpPr txBox="1"/>
          <p:nvPr/>
        </p:nvSpPr>
        <p:spPr>
          <a:xfrm>
            <a:off x="1733938" y="2571205"/>
            <a:ext cx="54554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000" b="1"/>
              <a:t>Momentum and Impulse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1E36D0-9C9B-4C97-B559-52A2BE01A356}"/>
              </a:ext>
            </a:extLst>
          </p:cNvPr>
          <p:cNvSpPr txBox="1"/>
          <p:nvPr/>
        </p:nvSpPr>
        <p:spPr>
          <a:xfrm>
            <a:off x="2487381" y="3352107"/>
            <a:ext cx="3948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b="1"/>
              <a:t>+ some worked examples</a:t>
            </a:r>
          </a:p>
        </p:txBody>
      </p:sp>
    </p:spTree>
    <p:extLst>
      <p:ext uri="{BB962C8B-B14F-4D97-AF65-F5344CB8AC3E}">
        <p14:creationId xmlns:p14="http://schemas.microsoft.com/office/powerpoint/2010/main" val="356628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0727" y="240794"/>
            <a:ext cx="6199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b="1"/>
              <a:t>Conservation of Momentum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228725"/>
            <a:ext cx="7772400" cy="44958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If no </a:t>
            </a:r>
            <a:r>
              <a:rPr lang="en-US" i="1" dirty="0"/>
              <a:t>external force</a:t>
            </a:r>
            <a:r>
              <a:rPr lang="en-US" dirty="0"/>
              <a:t> is present, then no change in momentum is possible, in which case, we say the momentum of the system is conserved.</a:t>
            </a:r>
          </a:p>
          <a:p>
            <a:pPr eaLnBrk="1" hangingPunct="1">
              <a:defRPr/>
            </a:pPr>
            <a:r>
              <a:rPr lang="en-US" i="1" dirty="0"/>
              <a:t>Internal forces</a:t>
            </a:r>
            <a:r>
              <a:rPr lang="en-US" dirty="0"/>
              <a:t>: forces that act and react within the systems themselves.</a:t>
            </a:r>
          </a:p>
          <a:p>
            <a:pPr eaLnBrk="1" hangingPunct="1">
              <a:defRPr/>
            </a:pPr>
            <a:r>
              <a:rPr lang="en-US" dirty="0"/>
              <a:t>Momentum is a vector quantity. </a:t>
            </a:r>
          </a:p>
        </p:txBody>
      </p:sp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609600" y="4232275"/>
            <a:ext cx="8324850" cy="2092325"/>
            <a:chOff x="240" y="2876"/>
            <a:chExt cx="5244" cy="1318"/>
          </a:xfrm>
        </p:grpSpPr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2940"/>
              <a:ext cx="2372" cy="1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2736" y="2876"/>
              <a:ext cx="2748" cy="13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>
                  <a:solidFill>
                    <a:srgbClr val="000000"/>
                  </a:solidFill>
                  <a:latin typeface="+mn-lt"/>
                </a:rPr>
                <a:t>The momentum of the system of the rifle and the bullet before firing is zero. </a:t>
              </a:r>
            </a:p>
            <a:p>
              <a:pPr>
                <a:spcBef>
                  <a:spcPct val="50000"/>
                </a:spcBef>
              </a:pPr>
              <a:r>
                <a:rPr lang="en-US" altLang="en-US" sz="2000">
                  <a:solidFill>
                    <a:srgbClr val="000000"/>
                  </a:solidFill>
                  <a:latin typeface="+mn-lt"/>
                </a:rPr>
                <a:t>After firing, the net momentum of the system is still zero. We say that the momentum of the rifle-bullet system is </a:t>
              </a:r>
              <a:r>
                <a:rPr lang="en-US" altLang="en-US" sz="2000" i="1">
                  <a:solidFill>
                    <a:srgbClr val="000000"/>
                  </a:solidFill>
                  <a:latin typeface="+mn-lt"/>
                </a:rPr>
                <a:t>conserved</a:t>
              </a:r>
              <a:r>
                <a:rPr lang="en-US" altLang="en-US" sz="2000">
                  <a:solidFill>
                    <a:srgbClr val="000000"/>
                  </a:solidFill>
                  <a:latin typeface="+mn-lt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8661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449301" y="285750"/>
            <a:ext cx="8018424" cy="6419850"/>
          </a:xfrm>
        </p:spPr>
        <p:txBody>
          <a:bodyPr>
            <a:no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/>
              <a:t>Consider a fish that swims toward and swallows a smaller fish at rest. If the larger fish has a mass of 5 kg and swims 1 m/s toward a 1-kg fish, what is the velocity of the larger fish immediately after lunch? (Neglect the effects of water resistance.)</a:t>
            </a:r>
          </a:p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r>
              <a:rPr lang="en-US" altLang="en-US"/>
              <a:t>Answer: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800"/>
              <a:t>Net momentum before lunch = net momentum after lunch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800"/>
              <a:t>(5 kg ) (1 m/s) + (1 kg) (0 m/s) = (5 kg + 1 kg) v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800"/>
              <a:t>5 kg m/s = (6 kg) v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800"/>
              <a:t>v = 5/6 m/s. How about if the small fish is not at rest but swims toward the big fish at a velocity of 4 m/s?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63" y="2228850"/>
            <a:ext cx="4181437" cy="1500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7493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555420" y="504825"/>
            <a:ext cx="8076852" cy="912914"/>
          </a:xfrm>
        </p:spPr>
        <p:txBody>
          <a:bodyPr>
            <a:normAutofit/>
          </a:bodyPr>
          <a:lstStyle/>
          <a:p>
            <a:pPr marL="0" indent="0" eaLnBrk="1" hangingPunct="1">
              <a:buFontTx/>
              <a:buNone/>
            </a:pPr>
            <a:r>
              <a:rPr lang="en-US" altLang="en-US"/>
              <a:t>When applied to collisions, the sum of the momentum before and after the collision is equal.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81455" y="1569467"/>
            <a:ext cx="62247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800" b="1"/>
              <a:t>p</a:t>
            </a:r>
            <a:r>
              <a:rPr lang="en-SG" sz="4800" b="1" baseline="-25000"/>
              <a:t>1</a:t>
            </a:r>
            <a:r>
              <a:rPr lang="en-SG" sz="4800" b="1"/>
              <a:t> + p</a:t>
            </a:r>
            <a:r>
              <a:rPr lang="en-SG" sz="4800" b="1" baseline="-25000"/>
              <a:t>2</a:t>
            </a:r>
            <a:r>
              <a:rPr lang="en-SG" sz="4800" b="1"/>
              <a:t>        =       p’</a:t>
            </a:r>
            <a:r>
              <a:rPr lang="en-SG" sz="4800" b="1" baseline="-25000"/>
              <a:t>1</a:t>
            </a:r>
            <a:r>
              <a:rPr lang="en-SG" sz="4800" b="1"/>
              <a:t> + p’</a:t>
            </a:r>
            <a:r>
              <a:rPr lang="en-SG" sz="4800" b="1" baseline="-25000"/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29825" y="5000625"/>
            <a:ext cx="71280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800" b="1"/>
              <a:t>m</a:t>
            </a:r>
            <a:r>
              <a:rPr lang="en-SG" sz="4800" b="1" baseline="-25000"/>
              <a:t>1</a:t>
            </a:r>
            <a:r>
              <a:rPr lang="en-SG" sz="4800" b="1"/>
              <a:t>v</a:t>
            </a:r>
            <a:r>
              <a:rPr lang="en-SG" sz="4800" b="1" baseline="-25000"/>
              <a:t>1</a:t>
            </a:r>
            <a:r>
              <a:rPr lang="en-SG" sz="4800" b="1"/>
              <a:t> + m</a:t>
            </a:r>
            <a:r>
              <a:rPr lang="en-SG" sz="4800" b="1" baseline="-25000"/>
              <a:t>2</a:t>
            </a:r>
            <a:r>
              <a:rPr lang="en-SG" sz="4800" b="1"/>
              <a:t>v</a:t>
            </a:r>
            <a:r>
              <a:rPr lang="en-SG" sz="4800" b="1" baseline="-25000"/>
              <a:t>2</a:t>
            </a:r>
            <a:r>
              <a:rPr lang="en-SG" sz="4800" b="1"/>
              <a:t> = m</a:t>
            </a:r>
            <a:r>
              <a:rPr lang="en-SG" sz="4800" b="1" baseline="-25000"/>
              <a:t>1</a:t>
            </a:r>
            <a:r>
              <a:rPr lang="en-SG" sz="4800" b="1"/>
              <a:t>v’</a:t>
            </a:r>
            <a:r>
              <a:rPr lang="en-SG" sz="4800" b="1" baseline="-25000"/>
              <a:t>1</a:t>
            </a:r>
            <a:r>
              <a:rPr lang="en-SG" sz="4800" b="1"/>
              <a:t> + m</a:t>
            </a:r>
            <a:r>
              <a:rPr lang="en-SG" sz="4800" b="1" baseline="-25000"/>
              <a:t>2</a:t>
            </a:r>
            <a:r>
              <a:rPr lang="en-SG" sz="4800" b="1"/>
              <a:t>v’</a:t>
            </a:r>
            <a:r>
              <a:rPr lang="en-SG" sz="4800" b="1" baseline="-25000"/>
              <a:t>2</a:t>
            </a:r>
          </a:p>
        </p:txBody>
      </p:sp>
      <p:sp>
        <p:nvSpPr>
          <p:cNvPr id="3" name="Rectangle 2"/>
          <p:cNvSpPr/>
          <p:nvPr/>
        </p:nvSpPr>
        <p:spPr>
          <a:xfrm>
            <a:off x="644174" y="4488753"/>
            <a:ext cx="12312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/>
              <a:t>That is,</a:t>
            </a:r>
          </a:p>
        </p:txBody>
      </p:sp>
      <p:sp>
        <p:nvSpPr>
          <p:cNvPr id="9" name="Rectangle 8"/>
          <p:cNvSpPr/>
          <p:nvPr/>
        </p:nvSpPr>
        <p:spPr>
          <a:xfrm>
            <a:off x="333782" y="2936777"/>
            <a:ext cx="20235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2000"/>
              <a:t>momentum of particle 1 </a:t>
            </a:r>
            <a:r>
              <a:rPr lang="en-US" altLang="en-US" sz="2000" i="1"/>
              <a:t>before</a:t>
            </a:r>
            <a:r>
              <a:rPr lang="en-US" altLang="en-US" sz="2000"/>
              <a:t> collision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57307" y="2936777"/>
            <a:ext cx="20235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2000"/>
              <a:t>momentum of particle 2 </a:t>
            </a:r>
            <a:r>
              <a:rPr lang="en-US" altLang="en-US" sz="2000" i="1"/>
              <a:t>before</a:t>
            </a:r>
            <a:r>
              <a:rPr lang="en-US" altLang="en-US" sz="2000"/>
              <a:t> collision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11499" y="2936777"/>
            <a:ext cx="20235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2000"/>
              <a:t>momentum of particle 1 </a:t>
            </a:r>
            <a:r>
              <a:rPr lang="en-US" altLang="en-US" sz="2000" i="1"/>
              <a:t>after</a:t>
            </a:r>
            <a:r>
              <a:rPr lang="en-US" altLang="en-US" sz="2000"/>
              <a:t> collision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535024" y="2936777"/>
            <a:ext cx="20235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2000"/>
              <a:t>momentum of particle 2 </a:t>
            </a:r>
            <a:r>
              <a:rPr lang="en-US" altLang="en-US" sz="2000" i="1"/>
              <a:t>after</a:t>
            </a:r>
            <a:r>
              <a:rPr lang="en-US" altLang="en-US" sz="2000"/>
              <a:t> collision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551963" y="2400464"/>
            <a:ext cx="201336" cy="536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2870812" y="2401820"/>
            <a:ext cx="201336" cy="536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696124" y="2420230"/>
            <a:ext cx="201336" cy="536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7014973" y="2421586"/>
            <a:ext cx="201336" cy="536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201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dr282zn36sxxg.cloudfront.net/datastreams/f-d%3A792a6ebf92bcaa6af65a6869e2e95e2f8172edae21b50442d0e02997%2BIMAGE_TINY%2BIMAGE_TINY.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140" y="1779512"/>
            <a:ext cx="5302320" cy="478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7512016" y="2762250"/>
            <a:ext cx="0" cy="1533525"/>
          </a:xfrm>
          <a:prstGeom prst="line">
            <a:avLst/>
          </a:prstGeom>
          <a:ln w="571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692866" y="4305300"/>
            <a:ext cx="0" cy="1533525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1729375" y="428186"/>
            <a:ext cx="554510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1">
                <a:solidFill>
                  <a:srgbClr val="000000"/>
                </a:solidFill>
                <a:latin typeface="+mn-lt"/>
              </a:rPr>
              <a:t>Momentum along the X axis is conserved.</a:t>
            </a: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1729375" y="832925"/>
            <a:ext cx="554510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1">
                <a:solidFill>
                  <a:srgbClr val="000000"/>
                </a:solidFill>
                <a:latin typeface="+mn-lt"/>
              </a:rPr>
              <a:t>Momentum along the Y axis is conserved.</a:t>
            </a: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390255" y="1613751"/>
            <a:ext cx="6154703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>
                <a:solidFill>
                  <a:srgbClr val="000000"/>
                </a:solidFill>
                <a:latin typeface="+mn-lt"/>
              </a:rPr>
              <a:t>Before the collision below, the Cue Ball has 0 momentum along the Y axis, so after the  collision the two balls must have equal speed but in opposite directions, as shown (ie. both velocities cancel out to 0).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6604084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G" sz="1050">
                <a:hlinkClick r:id="rId3"/>
              </a:rPr>
              <a:t>https://www.ck12.org/physics/Elastic-Collisions/lesson/Elastic-Collisions-PPC/</a:t>
            </a:r>
            <a:endParaRPr lang="en-SG" sz="1050"/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 rot="20990191">
            <a:off x="433203" y="617176"/>
            <a:ext cx="1101984" cy="5847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3200" b="1">
                <a:solidFill>
                  <a:schemeClr val="bg1"/>
                </a:solidFill>
                <a:latin typeface="+mn-lt"/>
              </a:rPr>
              <a:t>Note</a:t>
            </a:r>
          </a:p>
        </p:txBody>
      </p:sp>
    </p:spTree>
    <p:extLst>
      <p:ext uri="{BB962C8B-B14F-4D97-AF65-F5344CB8AC3E}">
        <p14:creationId xmlns:p14="http://schemas.microsoft.com/office/powerpoint/2010/main" val="3447689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85216" y="135688"/>
            <a:ext cx="85439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/>
              <a:t>Chris and Ashley are playing pool. Ashley hits the cue ball into the 8 ball.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/>
              <a:t>The cue ball and the 8 ball react as shown below.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/>
              <a:t>The 8 ball and the cue ball both have a mass of .17kg.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/>
              <a:t>What is the speed of the cue ball?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/>
              <a:t>What is the direction (angle) of the cue ball?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3544" b="3526"/>
          <a:stretch/>
        </p:blipFill>
        <p:spPr>
          <a:xfrm>
            <a:off x="1943100" y="1904999"/>
            <a:ext cx="5695950" cy="477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833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024" y="3852294"/>
            <a:ext cx="8334645" cy="225833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476499" y="131687"/>
            <a:ext cx="4025900" cy="3631757"/>
            <a:chOff x="2165350" y="2814519"/>
            <a:chExt cx="4387850" cy="3958271"/>
          </a:xfrm>
        </p:grpSpPr>
        <p:pic>
          <p:nvPicPr>
            <p:cNvPr id="4098" name="Picture 2" descr="https://dr282zn36sxxg.cloudfront.net/datastreams/f-d%3A792a6ebf92bcaa6af65a6869e2e95e2f8172edae21b50442d0e02997%2BIMAGE_TINY%2BIMAGE_TINY.1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5350" y="2814519"/>
              <a:ext cx="4387850" cy="3958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3874911" y="5649654"/>
              <a:ext cx="9687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b="1">
                  <a:solidFill>
                    <a:srgbClr val="FF0000"/>
                  </a:solidFill>
                </a:rPr>
                <a:t>0.80m/s</a:t>
              </a:r>
              <a:endParaRPr lang="en-SG" b="1" baseline="30000">
                <a:solidFill>
                  <a:srgbClr val="FF0000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981825" y="3190875"/>
            <a:ext cx="13660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/>
              <a:t> - initial</a:t>
            </a:r>
          </a:p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800"/>
              <a:t> - final</a:t>
            </a:r>
            <a:endParaRPr lang="en-SG" sz="2800"/>
          </a:p>
        </p:txBody>
      </p:sp>
      <p:sp>
        <p:nvSpPr>
          <p:cNvPr id="3" name="Rectangle 2"/>
          <p:cNvSpPr/>
          <p:nvPr/>
        </p:nvSpPr>
        <p:spPr>
          <a:xfrm>
            <a:off x="1524000" y="5581650"/>
            <a:ext cx="2009775" cy="6000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78715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dr282zn36sxxg.cloudfront.net/datastreams/f-d%3A792a6ebf92bcaa6af65a6869e2e95e2f8172edae21b50442d0e02997%2BIMAGE_TINY%2BIMAGE_TINY.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499" y="131687"/>
            <a:ext cx="4025900" cy="363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908045" y="3832776"/>
            <a:ext cx="74485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400">
                <a:solidFill>
                  <a:srgbClr val="56544D"/>
                </a:solidFill>
              </a:rPr>
              <a:t>We know that the momentum in the y direction of the two balls is equal. </a:t>
            </a:r>
          </a:p>
          <a:p>
            <a:endParaRPr lang="en-SG" sz="800">
              <a:solidFill>
                <a:srgbClr val="56544D"/>
              </a:solidFill>
            </a:endParaRPr>
          </a:p>
          <a:p>
            <a:r>
              <a:rPr lang="en-SG" sz="2400">
                <a:solidFill>
                  <a:srgbClr val="56544D"/>
                </a:solidFill>
              </a:rPr>
              <a:t>Therefore we can say that the velocity in the y direction is also equal because the masses of the two balls are equal.</a:t>
            </a:r>
            <a:endParaRPr lang="en-SG" sz="24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515" y="5827602"/>
            <a:ext cx="5349867" cy="49911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045040" y="2732954"/>
            <a:ext cx="888818" cy="338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>
                <a:solidFill>
                  <a:srgbClr val="FF0000"/>
                </a:solidFill>
              </a:rPr>
              <a:t>0.80m/s</a:t>
            </a:r>
            <a:endParaRPr lang="en-SG" b="1" baseline="3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278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dr282zn36sxxg.cloudfront.net/datastreams/f-d%3A792a6ebf92bcaa6af65a6869e2e95e2f8172edae21b50442d0e02997%2BIMAGE_TINY%2BIMAGE_TINY.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499" y="131687"/>
            <a:ext cx="4025900" cy="363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045040" y="2732954"/>
            <a:ext cx="888818" cy="338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>
                <a:solidFill>
                  <a:srgbClr val="FF0000"/>
                </a:solidFill>
              </a:rPr>
              <a:t>0.80m/s</a:t>
            </a:r>
            <a:endParaRPr lang="en-SG" b="1" baseline="3000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69969" y="3830119"/>
            <a:ext cx="71247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400"/>
              <a:t>Given this and the diagram, we can find the direction of the cue ball. After 1 second, the 8 ball will have traveled 1.2m. Therefore we can find the distance it has traveled in the y direction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1025" y="5673087"/>
            <a:ext cx="8090332" cy="66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0272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dr282zn36sxxg.cloudfront.net/datastreams/f-d%3A792a6ebf92bcaa6af65a6869e2e95e2f8172edae21b50442d0e02997%2BIMAGE_TINY%2BIMAGE_TINY.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499" y="131687"/>
            <a:ext cx="4025900" cy="363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045040" y="2732954"/>
            <a:ext cx="888818" cy="338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>
                <a:solidFill>
                  <a:srgbClr val="FF0000"/>
                </a:solidFill>
              </a:rPr>
              <a:t>0.80m/s</a:t>
            </a:r>
            <a:endParaRPr lang="en-SG" b="1" baseline="3000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76300" y="3763444"/>
            <a:ext cx="779505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400"/>
              <a:t>Therefore, in one second the cue ball will have traveled .51m in the y direction as well. We also know how far in total the cue ball travels in one second (.80m). Thus we can find the direction of the cue ball.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5437" y="5522978"/>
            <a:ext cx="5957888" cy="8417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22797" y="2038466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>
                <a:solidFill>
                  <a:srgbClr val="FF0000"/>
                </a:solidFill>
              </a:rPr>
              <a:t>40</a:t>
            </a:r>
            <a:r>
              <a:rPr lang="en-SG" b="1" baseline="30000">
                <a:solidFill>
                  <a:srgbClr val="FF0000"/>
                </a:solidFill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343000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5525" y="424445"/>
            <a:ext cx="4487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/>
              <a:t>Okay, that’s it for now!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5523" y="1152033"/>
            <a:ext cx="5308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/>
              <a:t>The key topics covered have been: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57819" y="2192065"/>
            <a:ext cx="5701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The theory of Newtonian Dynamics</a:t>
            </a:r>
            <a:endParaRPr lang="en-SG" sz="2800" b="1"/>
          </a:p>
        </p:txBody>
      </p:sp>
      <p:sp>
        <p:nvSpPr>
          <p:cNvPr id="5" name="TextBox 4"/>
          <p:cNvSpPr txBox="1"/>
          <p:nvPr/>
        </p:nvSpPr>
        <p:spPr>
          <a:xfrm>
            <a:off x="2057819" y="2912851"/>
            <a:ext cx="5701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Newton’s three laws of motion</a:t>
            </a:r>
            <a:endParaRPr lang="en-SG" sz="2800" b="1"/>
          </a:p>
        </p:txBody>
      </p:sp>
      <p:sp>
        <p:nvSpPr>
          <p:cNvPr id="6" name="TextBox 5"/>
          <p:cNvSpPr txBox="1"/>
          <p:nvPr/>
        </p:nvSpPr>
        <p:spPr>
          <a:xfrm>
            <a:off x="2057819" y="3669483"/>
            <a:ext cx="3605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The SUVAT equations</a:t>
            </a:r>
            <a:endParaRPr lang="en-SG" sz="2800" b="1"/>
          </a:p>
        </p:txBody>
      </p:sp>
      <p:sp>
        <p:nvSpPr>
          <p:cNvPr id="7" name="TextBox 6"/>
          <p:cNvSpPr txBox="1"/>
          <p:nvPr/>
        </p:nvSpPr>
        <p:spPr>
          <a:xfrm>
            <a:off x="2057819" y="5259653"/>
            <a:ext cx="4142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Impulse and Momentum</a:t>
            </a:r>
            <a:endParaRPr lang="en-SG" sz="28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84E63-DC3F-40A7-90B6-EA2D2D9684D9}"/>
              </a:ext>
            </a:extLst>
          </p:cNvPr>
          <p:cNvSpPr txBox="1"/>
          <p:nvPr/>
        </p:nvSpPr>
        <p:spPr>
          <a:xfrm>
            <a:off x="2057818" y="4481231"/>
            <a:ext cx="2810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Projectile Motion</a:t>
            </a:r>
            <a:endParaRPr lang="en-SG" sz="2800" b="1"/>
          </a:p>
        </p:txBody>
      </p:sp>
    </p:spTree>
    <p:extLst>
      <p:ext uri="{BB962C8B-B14F-4D97-AF65-F5344CB8AC3E}">
        <p14:creationId xmlns:p14="http://schemas.microsoft.com/office/powerpoint/2010/main" val="952860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154260" y="1157787"/>
            <a:ext cx="5024628" cy="10401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61" y="436227"/>
            <a:ext cx="2237797" cy="23823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27204" y="369223"/>
            <a:ext cx="5343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b="1"/>
              <a:t>Newton’s </a:t>
            </a:r>
            <a:r>
              <a:rPr lang="en-SG" sz="3200" b="1">
                <a:solidFill>
                  <a:srgbClr val="0070C0"/>
                </a:solidFill>
              </a:rPr>
              <a:t>Third </a:t>
            </a:r>
            <a:r>
              <a:rPr lang="en-SG" sz="3200" b="1"/>
              <a:t>Law of Motion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88484" y="1250067"/>
            <a:ext cx="4890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/>
              <a:t>“For every action, there is an equal and opposite reaction.”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154259" y="2302441"/>
            <a:ext cx="5024629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b="1"/>
              <a:t>A good example is when two snooker balls collide. Here, the white ball applies a force to the red ball, which applies an equal and opposite force to the white ball.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B51978-0FBF-43E0-BF9B-3DFE044F4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40" y="3952198"/>
            <a:ext cx="3752110" cy="22212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5C7B0D-E5E7-474B-9860-A012193EEBCB}"/>
              </a:ext>
            </a:extLst>
          </p:cNvPr>
          <p:cNvSpPr txBox="1"/>
          <p:nvPr/>
        </p:nvSpPr>
        <p:spPr>
          <a:xfrm>
            <a:off x="4572000" y="3952198"/>
            <a:ext cx="3441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/>
              <a:t>This is important when dealing with collisions.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08388A-4FC2-4C5E-96D6-0CF3540D7B3D}"/>
              </a:ext>
            </a:extLst>
          </p:cNvPr>
          <p:cNvSpPr txBox="1"/>
          <p:nvPr/>
        </p:nvSpPr>
        <p:spPr>
          <a:xfrm>
            <a:off x="4572000" y="4776937"/>
            <a:ext cx="39180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How objects react during collisions is closely related to the concept of </a:t>
            </a:r>
            <a:r>
              <a:rPr lang="en-US" sz="2800" b="1"/>
              <a:t>Momentum</a:t>
            </a:r>
            <a:r>
              <a:rPr lang="en-US" sz="2000" b="1"/>
              <a:t>, which we’ll look at later in these slides.</a:t>
            </a:r>
            <a:endParaRPr lang="en-SG" sz="2000" b="1"/>
          </a:p>
        </p:txBody>
      </p:sp>
    </p:spTree>
    <p:extLst>
      <p:ext uri="{BB962C8B-B14F-4D97-AF65-F5344CB8AC3E}">
        <p14:creationId xmlns:p14="http://schemas.microsoft.com/office/powerpoint/2010/main" val="258459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CB78FA85-2CF0-EFFF-A257-F93B4BEC235E}"/>
              </a:ext>
            </a:extLst>
          </p:cNvPr>
          <p:cNvSpPr/>
          <p:nvPr/>
        </p:nvSpPr>
        <p:spPr>
          <a:xfrm>
            <a:off x="4416648" y="433551"/>
            <a:ext cx="2716503" cy="1588520"/>
          </a:xfrm>
          <a:prstGeom prst="wedgeEllipseCallout">
            <a:avLst>
              <a:gd name="adj1" fmla="val -60695"/>
              <a:gd name="adj2" fmla="val 3933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DA1789-EE61-BCCE-7CB9-663D1D8AFFF0}"/>
              </a:ext>
            </a:extLst>
          </p:cNvPr>
          <p:cNvSpPr txBox="1"/>
          <p:nvPr/>
        </p:nvSpPr>
        <p:spPr>
          <a:xfrm>
            <a:off x="4700887" y="775929"/>
            <a:ext cx="2100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Now do Part 2 of GMAPS__Dynamics_Kinematics.docx</a:t>
            </a:r>
            <a:endParaRPr lang="en-SG" b="1"/>
          </a:p>
        </p:txBody>
      </p:sp>
      <p:pic>
        <p:nvPicPr>
          <p:cNvPr id="1026" name="Picture 2" descr="Super Mario falling by TransparentJiggly64 on DeviantArt">
            <a:extLst>
              <a:ext uri="{FF2B5EF4-FFF2-40B4-BE49-F238E27FC236}">
                <a16:creationId xmlns:a16="http://schemas.microsoft.com/office/drawing/2014/main" id="{44FF8516-C704-480F-F4FB-A12EEDF89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32" y="1237594"/>
            <a:ext cx="6641108" cy="414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563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975" y="581250"/>
            <a:ext cx="3448050" cy="7715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923" y="2674634"/>
            <a:ext cx="3267739" cy="15972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33" y="1851608"/>
            <a:ext cx="5394969" cy="355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89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26983" y="382163"/>
            <a:ext cx="71516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/>
              <a:t>A driver of a vehicle travelling at a speed of 30 m/s on a motorway brakes to a standstill in a distance of 100m. Calculate the deceleration of the vehicle</a:t>
            </a:r>
          </a:p>
        </p:txBody>
      </p:sp>
      <p:sp>
        <p:nvSpPr>
          <p:cNvPr id="5" name="Rectangle 4"/>
          <p:cNvSpPr/>
          <p:nvPr/>
        </p:nvSpPr>
        <p:spPr>
          <a:xfrm>
            <a:off x="859870" y="1925890"/>
            <a:ext cx="481486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/>
              <a:t>Solution</a:t>
            </a:r>
            <a:endParaRPr lang="en-US" altLang="en-US" sz="1000"/>
          </a:p>
          <a:p>
            <a:endParaRPr lang="en-US" altLang="en-US" sz="1050"/>
          </a:p>
          <a:p>
            <a:pPr lvl="1"/>
            <a:r>
              <a:rPr lang="en-US" altLang="en-US" sz="2400"/>
              <a:t>Initial Speed	u=30 m/s</a:t>
            </a:r>
          </a:p>
          <a:p>
            <a:pPr lvl="1"/>
            <a:r>
              <a:rPr lang="en-US" altLang="en-US" sz="2400"/>
              <a:t>Final Speed	v=0 m/s</a:t>
            </a:r>
          </a:p>
          <a:p>
            <a:pPr lvl="1"/>
            <a:r>
              <a:rPr lang="en-US" altLang="en-US" sz="2400"/>
              <a:t>Distance		s=100m</a:t>
            </a:r>
          </a:p>
          <a:p>
            <a:pPr lvl="1"/>
            <a:r>
              <a:rPr lang="en-US" altLang="en-US" sz="2400"/>
              <a:t>Deceleration	a=? m/s</a:t>
            </a:r>
            <a:r>
              <a:rPr lang="en-US" altLang="en-US" sz="2400" baseline="30000"/>
              <a:t>2</a:t>
            </a:r>
            <a:endParaRPr lang="en-US" altLang="en-US" sz="2400"/>
          </a:p>
          <a:p>
            <a:pPr lvl="1"/>
            <a:r>
              <a:rPr lang="en-US" altLang="en-US" sz="2400"/>
              <a:t>Time		t=? 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759166" y="3041824"/>
            <a:ext cx="2529157" cy="599320"/>
            <a:chOff x="5759166" y="3041824"/>
            <a:chExt cx="2529157" cy="599320"/>
          </a:xfrm>
        </p:grpSpPr>
        <p:sp>
          <p:nvSpPr>
            <p:cNvPr id="10" name="Rectangle 9"/>
            <p:cNvSpPr/>
            <p:nvPr/>
          </p:nvSpPr>
          <p:spPr>
            <a:xfrm>
              <a:off x="5759166" y="3041824"/>
              <a:ext cx="2529157" cy="5909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792723" y="3050213"/>
              <a:ext cx="2457725" cy="5909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90000"/>
                </a:lnSpc>
                <a:tabLst>
                  <a:tab pos="1160463" algn="l"/>
                </a:tabLst>
              </a:pPr>
              <a:r>
                <a:rPr lang="en-US" altLang="en-US" sz="3600"/>
                <a:t>v</a:t>
              </a:r>
              <a:r>
                <a:rPr lang="en-US" altLang="en-US" sz="3600" baseline="30000"/>
                <a:t>2</a:t>
              </a:r>
              <a:r>
                <a:rPr lang="en-US" altLang="en-US" sz="3600"/>
                <a:t> = u</a:t>
              </a:r>
              <a:r>
                <a:rPr lang="en-US" altLang="en-US" sz="3600" baseline="30000"/>
                <a:t>2</a:t>
              </a:r>
              <a:r>
                <a:rPr lang="en-US" altLang="en-US" sz="3600"/>
                <a:t> + 2as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989902" y="4726561"/>
            <a:ext cx="7524924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tabLst>
                <a:tab pos="1160463" algn="l"/>
              </a:tabLst>
            </a:pPr>
            <a:r>
              <a:rPr lang="en-US" altLang="en-US" sz="2800"/>
              <a:t>a = </a:t>
            </a:r>
            <a:r>
              <a:rPr lang="en-US" altLang="en-US" sz="2800" u="sng"/>
              <a:t>v</a:t>
            </a:r>
            <a:r>
              <a:rPr lang="en-US" altLang="en-US" sz="2800" u="sng" baseline="30000"/>
              <a:t>2</a:t>
            </a:r>
            <a:r>
              <a:rPr lang="en-US" altLang="en-US" sz="2800" u="sng"/>
              <a:t> – u</a:t>
            </a:r>
            <a:r>
              <a:rPr lang="en-US" altLang="en-US" sz="2800" u="sng" baseline="30000"/>
              <a:t>2</a:t>
            </a:r>
            <a:r>
              <a:rPr lang="en-US" altLang="en-US" sz="2800"/>
              <a:t>  = </a:t>
            </a:r>
            <a:r>
              <a:rPr lang="en-US" altLang="en-US" sz="2800" u="sng"/>
              <a:t>(0)</a:t>
            </a:r>
            <a:r>
              <a:rPr lang="en-US" altLang="en-US" sz="2800" u="sng" baseline="30000"/>
              <a:t>2</a:t>
            </a:r>
            <a:r>
              <a:rPr lang="en-US" altLang="en-US" sz="2800" u="sng"/>
              <a:t> – (30)</a:t>
            </a:r>
            <a:r>
              <a:rPr lang="en-US" altLang="en-US" sz="2800" u="sng" baseline="30000"/>
              <a:t> 2</a:t>
            </a:r>
            <a:endParaRPr lang="en-US" altLang="en-US" sz="2800"/>
          </a:p>
          <a:p>
            <a:pPr>
              <a:lnSpc>
                <a:spcPct val="90000"/>
              </a:lnSpc>
              <a:tabLst>
                <a:tab pos="1160463" algn="l"/>
              </a:tabLst>
            </a:pPr>
            <a:r>
              <a:rPr lang="en-US" altLang="en-US" sz="2800"/>
              <a:t>          2s  	    2(100)</a:t>
            </a:r>
          </a:p>
          <a:p>
            <a:pPr>
              <a:lnSpc>
                <a:spcPct val="90000"/>
              </a:lnSpc>
              <a:tabLst>
                <a:tab pos="1160463" algn="l"/>
              </a:tabLst>
            </a:pPr>
            <a:r>
              <a:rPr lang="en-US" altLang="en-US" sz="2800"/>
              <a:t>		</a:t>
            </a:r>
          </a:p>
          <a:p>
            <a:pPr>
              <a:lnSpc>
                <a:spcPct val="90000"/>
              </a:lnSpc>
              <a:tabLst>
                <a:tab pos="1160463" algn="l"/>
              </a:tabLst>
            </a:pPr>
            <a:r>
              <a:rPr lang="en-US" altLang="en-US" sz="2800"/>
              <a:t>= -4.5 m/s</a:t>
            </a:r>
            <a:r>
              <a:rPr lang="en-US" altLang="en-US" sz="2800" baseline="30000"/>
              <a:t>2</a:t>
            </a:r>
            <a:r>
              <a:rPr lang="en-US" altLang="en-US" sz="2800"/>
              <a:t> acceleration (or 4.5 m/s</a:t>
            </a:r>
            <a:r>
              <a:rPr lang="en-US" altLang="en-US" sz="2800" baseline="30000"/>
              <a:t>2</a:t>
            </a:r>
            <a:r>
              <a:rPr lang="en-US" altLang="en-US" sz="2800"/>
              <a:t> deceleration) </a:t>
            </a:r>
          </a:p>
        </p:txBody>
      </p:sp>
      <p:sp>
        <p:nvSpPr>
          <p:cNvPr id="8" name="Rectangle 7"/>
          <p:cNvSpPr/>
          <p:nvPr/>
        </p:nvSpPr>
        <p:spPr>
          <a:xfrm rot="21343576">
            <a:off x="6718199" y="1429764"/>
            <a:ext cx="1535944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SG" sz="2400" b="1">
                <a:solidFill>
                  <a:schemeClr val="bg1"/>
                </a:solidFill>
              </a:rPr>
              <a:t>Example 1</a:t>
            </a:r>
          </a:p>
        </p:txBody>
      </p:sp>
    </p:spTree>
    <p:extLst>
      <p:ext uri="{BB962C8B-B14F-4D97-AF65-F5344CB8AC3E}">
        <p14:creationId xmlns:p14="http://schemas.microsoft.com/office/powerpoint/2010/main" val="105767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6972" r="12310"/>
          <a:stretch/>
        </p:blipFill>
        <p:spPr>
          <a:xfrm>
            <a:off x="1052817" y="1712851"/>
            <a:ext cx="6717487" cy="283699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2817" y="265918"/>
            <a:ext cx="71180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400">
                <a:solidFill>
                  <a:srgbClr val="000000"/>
                </a:solidFill>
              </a:rPr>
              <a:t>A ball is thrown at an an angle of 30°. It has an initial velocity of 20ms</a:t>
            </a:r>
            <a:r>
              <a:rPr lang="en-SG" sz="2400" baseline="30000">
                <a:solidFill>
                  <a:srgbClr val="000000"/>
                </a:solidFill>
              </a:rPr>
              <a:t>-1</a:t>
            </a:r>
            <a:r>
              <a:rPr lang="en-SG" sz="2400">
                <a:solidFill>
                  <a:srgbClr val="000000"/>
                </a:solidFill>
              </a:rPr>
              <a:t>. Find the maximum height the ball would reach.</a:t>
            </a:r>
            <a:endParaRPr lang="en-SG" sz="2400"/>
          </a:p>
        </p:txBody>
      </p:sp>
      <p:grpSp>
        <p:nvGrpSpPr>
          <p:cNvPr id="11" name="Group 10"/>
          <p:cNvGrpSpPr/>
          <p:nvPr/>
        </p:nvGrpSpPr>
        <p:grpSpPr>
          <a:xfrm>
            <a:off x="6014966" y="3279787"/>
            <a:ext cx="2529157" cy="599320"/>
            <a:chOff x="5759166" y="3041824"/>
            <a:chExt cx="2529157" cy="599320"/>
          </a:xfrm>
        </p:grpSpPr>
        <p:sp>
          <p:nvSpPr>
            <p:cNvPr id="12" name="Rectangle 11"/>
            <p:cNvSpPr/>
            <p:nvPr/>
          </p:nvSpPr>
          <p:spPr>
            <a:xfrm>
              <a:off x="5759166" y="3041824"/>
              <a:ext cx="2529157" cy="5909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792723" y="3050213"/>
              <a:ext cx="2457725" cy="5909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90000"/>
                </a:lnSpc>
                <a:tabLst>
                  <a:tab pos="1160463" algn="l"/>
                </a:tabLst>
              </a:pPr>
              <a:r>
                <a:rPr lang="en-US" altLang="en-US" sz="3600"/>
                <a:t>v</a:t>
              </a:r>
              <a:r>
                <a:rPr lang="en-US" altLang="en-US" sz="3600" baseline="30000"/>
                <a:t>2</a:t>
              </a:r>
              <a:r>
                <a:rPr lang="en-US" altLang="en-US" sz="3600"/>
                <a:t> = u</a:t>
              </a:r>
              <a:r>
                <a:rPr lang="en-US" altLang="en-US" sz="3600" baseline="30000"/>
                <a:t>2</a:t>
              </a:r>
              <a:r>
                <a:rPr lang="en-US" altLang="en-US" sz="3600"/>
                <a:t> + 2as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581" y="4837578"/>
            <a:ext cx="1609725" cy="6000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0581" y="5674918"/>
            <a:ext cx="2571750" cy="762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535" y="5251916"/>
            <a:ext cx="1409700" cy="3714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817" y="4786582"/>
            <a:ext cx="2149449" cy="1673617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 rot="21343576">
            <a:off x="6619865" y="1379279"/>
            <a:ext cx="1535944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SG" sz="2400" b="1">
                <a:solidFill>
                  <a:schemeClr val="bg1"/>
                </a:solidFill>
              </a:rPr>
              <a:t>Example 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287128" y="6596390"/>
            <a:ext cx="28568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100">
                <a:solidFill>
                  <a:schemeClr val="bg1">
                    <a:lumMod val="65000"/>
                  </a:schemeClr>
                </a:solidFill>
              </a:rPr>
              <a:t>http://physicsforidiots.com/physics/dynamics/</a:t>
            </a:r>
          </a:p>
        </p:txBody>
      </p:sp>
    </p:spTree>
    <p:extLst>
      <p:ext uri="{BB962C8B-B14F-4D97-AF65-F5344CB8AC3E}">
        <p14:creationId xmlns:p14="http://schemas.microsoft.com/office/powerpoint/2010/main" val="1996931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72" y="411060"/>
            <a:ext cx="8423112" cy="413921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9869" y="4874766"/>
            <a:ext cx="2462460" cy="18324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2329" y="6184868"/>
            <a:ext cx="1332191" cy="3567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0995157">
            <a:off x="6497392" y="5060016"/>
            <a:ext cx="2151995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2000" b="1"/>
              <a:t>For your reference</a:t>
            </a:r>
          </a:p>
        </p:txBody>
      </p:sp>
    </p:spTree>
    <p:extLst>
      <p:ext uri="{BB962C8B-B14F-4D97-AF65-F5344CB8AC3E}">
        <p14:creationId xmlns:p14="http://schemas.microsoft.com/office/powerpoint/2010/main" val="908895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42058" y="847287"/>
            <a:ext cx="8358661" cy="4699309"/>
            <a:chOff x="629786" y="292303"/>
            <a:chExt cx="8505825" cy="628886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2475" y="292303"/>
              <a:ext cx="7639050" cy="46291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9786" y="5104788"/>
              <a:ext cx="8505825" cy="1476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0127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85742" y="1347319"/>
            <a:ext cx="12586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b="1">
                <a:solidFill>
                  <a:srgbClr val="00B050"/>
                </a:solidFill>
              </a:rPr>
              <a:t>Inputs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70031" y="1372067"/>
            <a:ext cx="1569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b="1">
                <a:solidFill>
                  <a:srgbClr val="00B0F0"/>
                </a:solidFill>
              </a:rPr>
              <a:t>Outputs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46021" y="3307306"/>
            <a:ext cx="4253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b="1">
                <a:solidFill>
                  <a:srgbClr val="00B0F0"/>
                </a:solidFill>
              </a:rPr>
              <a:t>v</a:t>
            </a:r>
            <a:r>
              <a:rPr lang="en-SG" sz="4000" b="1" baseline="-25000">
                <a:solidFill>
                  <a:srgbClr val="00B0F0"/>
                </a:solidFill>
              </a:rPr>
              <a:t>i+1</a:t>
            </a:r>
            <a:r>
              <a:rPr lang="en-SG" sz="4000" b="1">
                <a:solidFill>
                  <a:srgbClr val="00B0F0"/>
                </a:solidFill>
              </a:rPr>
              <a:t> = v</a:t>
            </a:r>
            <a:r>
              <a:rPr lang="en-SG" sz="4000" b="1" baseline="-25000">
                <a:solidFill>
                  <a:srgbClr val="00B0F0"/>
                </a:solidFill>
              </a:rPr>
              <a:t>i</a:t>
            </a:r>
            <a:r>
              <a:rPr lang="en-SG" sz="4000" b="1">
                <a:solidFill>
                  <a:srgbClr val="00B0F0"/>
                </a:solidFill>
              </a:rPr>
              <a:t> + (f/m) * dt  </a:t>
            </a:r>
            <a:endParaRPr lang="en-SG" sz="4000" b="1" baseline="-25000">
              <a:solidFill>
                <a:srgbClr val="00B0F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57485" y="4206624"/>
            <a:ext cx="38250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000" b="1">
                <a:solidFill>
                  <a:srgbClr val="00B0F0"/>
                </a:solidFill>
              </a:rPr>
              <a:t>p</a:t>
            </a:r>
            <a:r>
              <a:rPr lang="en-SG" sz="4000" b="1" baseline="-25000">
                <a:solidFill>
                  <a:srgbClr val="00B0F0"/>
                </a:solidFill>
              </a:rPr>
              <a:t>i+1</a:t>
            </a:r>
            <a:r>
              <a:rPr lang="en-SG" sz="4000" b="1">
                <a:solidFill>
                  <a:srgbClr val="00B0F0"/>
                </a:solidFill>
              </a:rPr>
              <a:t> = p</a:t>
            </a:r>
            <a:r>
              <a:rPr lang="en-SG" sz="4000" b="1" baseline="-25000">
                <a:solidFill>
                  <a:srgbClr val="00B0F0"/>
                </a:solidFill>
              </a:rPr>
              <a:t>i</a:t>
            </a:r>
            <a:r>
              <a:rPr lang="en-SG" sz="4000" b="1">
                <a:solidFill>
                  <a:srgbClr val="00B0F0"/>
                </a:solidFill>
              </a:rPr>
              <a:t> + v</a:t>
            </a:r>
            <a:r>
              <a:rPr lang="en-SG" sz="4000" b="1" baseline="-25000">
                <a:solidFill>
                  <a:srgbClr val="00B0F0"/>
                </a:solidFill>
              </a:rPr>
              <a:t>i+1</a:t>
            </a:r>
            <a:r>
              <a:rPr lang="en-SG" sz="4000" b="1">
                <a:solidFill>
                  <a:srgbClr val="00B0F0"/>
                </a:solidFill>
              </a:rPr>
              <a:t> * dt</a:t>
            </a:r>
            <a:endParaRPr lang="en-SG" sz="4000" b="1" baseline="-25000">
              <a:solidFill>
                <a:srgbClr val="00B0F0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68545" y="2823713"/>
            <a:ext cx="2654204" cy="707886"/>
            <a:chOff x="768545" y="1508670"/>
            <a:chExt cx="2654204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3076179" y="1508670"/>
              <a:ext cx="34657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4000" b="1">
                  <a:solidFill>
                    <a:srgbClr val="00B050"/>
                  </a:solidFill>
                </a:rPr>
                <a:t>f</a:t>
              </a:r>
              <a:endParaRPr lang="en-SG" sz="4000" b="1" baseline="-25000">
                <a:solidFill>
                  <a:srgbClr val="00B05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68545" y="1508670"/>
              <a:ext cx="133812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4000" b="1">
                  <a:solidFill>
                    <a:schemeClr val="bg1">
                      <a:lumMod val="65000"/>
                    </a:schemeClr>
                  </a:solidFill>
                </a:rPr>
                <a:t>Force</a:t>
              </a:r>
              <a:endParaRPr lang="en-SG" sz="4000" b="1" baseline="-2500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68544" y="1997799"/>
            <a:ext cx="2879557" cy="746317"/>
            <a:chOff x="768544" y="2369557"/>
            <a:chExt cx="2879557" cy="746317"/>
          </a:xfrm>
        </p:grpSpPr>
        <p:sp>
          <p:nvSpPr>
            <p:cNvPr id="8" name="TextBox 7"/>
            <p:cNvSpPr txBox="1"/>
            <p:nvPr/>
          </p:nvSpPr>
          <p:spPr>
            <a:xfrm>
              <a:off x="3046654" y="2407988"/>
              <a:ext cx="60144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4000" b="1">
                  <a:solidFill>
                    <a:srgbClr val="00B050"/>
                  </a:solidFill>
                </a:rPr>
                <a:t>m</a:t>
              </a:r>
              <a:endParaRPr lang="en-SG" sz="4000" b="1" baseline="-25000">
                <a:solidFill>
                  <a:srgbClr val="00B05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68544" y="2369557"/>
              <a:ext cx="129715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4000" b="1">
                  <a:solidFill>
                    <a:schemeClr val="bg1">
                      <a:lumMod val="65000"/>
                    </a:schemeClr>
                  </a:solidFill>
                </a:rPr>
                <a:t>Mass</a:t>
              </a:r>
              <a:endParaRPr lang="en-SG" sz="4000" b="1" baseline="-2500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89031" y="3611196"/>
            <a:ext cx="2768128" cy="707886"/>
            <a:chOff x="789031" y="3307306"/>
            <a:chExt cx="2768128" cy="707886"/>
          </a:xfrm>
        </p:grpSpPr>
        <p:sp>
          <p:nvSpPr>
            <p:cNvPr id="4" name="TextBox 3"/>
            <p:cNvSpPr txBox="1"/>
            <p:nvPr/>
          </p:nvSpPr>
          <p:spPr>
            <a:xfrm>
              <a:off x="3047083" y="3307306"/>
              <a:ext cx="5100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4000" b="1">
                  <a:solidFill>
                    <a:srgbClr val="00B050"/>
                  </a:solidFill>
                </a:rPr>
                <a:t>v</a:t>
              </a:r>
              <a:r>
                <a:rPr lang="en-SG" sz="4000" b="1" baseline="-25000">
                  <a:solidFill>
                    <a:srgbClr val="00B050"/>
                  </a:solidFill>
                </a:rPr>
                <a:t>i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89031" y="3307306"/>
              <a:ext cx="18848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4000" b="1">
                  <a:solidFill>
                    <a:schemeClr val="bg1">
                      <a:lumMod val="65000"/>
                    </a:schemeClr>
                  </a:solidFill>
                </a:rPr>
                <a:t>Velocity</a:t>
              </a:r>
              <a:endParaRPr lang="en-SG" sz="4000" b="1" baseline="-2500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89031" y="4398679"/>
            <a:ext cx="2813255" cy="725255"/>
            <a:chOff x="789031" y="4206624"/>
            <a:chExt cx="2813255" cy="725255"/>
          </a:xfrm>
        </p:grpSpPr>
        <p:sp>
          <p:nvSpPr>
            <p:cNvPr id="5" name="TextBox 4"/>
            <p:cNvSpPr txBox="1"/>
            <p:nvPr/>
          </p:nvSpPr>
          <p:spPr>
            <a:xfrm>
              <a:off x="3058547" y="4206624"/>
              <a:ext cx="54373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4000" b="1">
                  <a:solidFill>
                    <a:srgbClr val="00B050"/>
                  </a:solidFill>
                </a:rPr>
                <a:t>p</a:t>
              </a:r>
              <a:r>
                <a:rPr lang="en-SG" sz="4000" b="1" baseline="-25000">
                  <a:solidFill>
                    <a:srgbClr val="00B050"/>
                  </a:solidFill>
                </a:rPr>
                <a:t>i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89031" y="4223993"/>
              <a:ext cx="191244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4000" b="1">
                  <a:solidFill>
                    <a:schemeClr val="bg1">
                      <a:lumMod val="65000"/>
                    </a:schemeClr>
                  </a:solidFill>
                </a:rPr>
                <a:t>Position</a:t>
              </a:r>
              <a:endParaRPr lang="en-SG" sz="4000" b="1" baseline="-2500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89031" y="5203531"/>
            <a:ext cx="2632116" cy="707886"/>
            <a:chOff x="789031" y="5105941"/>
            <a:chExt cx="2632116" cy="707886"/>
          </a:xfrm>
        </p:grpSpPr>
        <p:sp>
          <p:nvSpPr>
            <p:cNvPr id="6" name="TextBox 5"/>
            <p:cNvSpPr txBox="1"/>
            <p:nvPr/>
          </p:nvSpPr>
          <p:spPr>
            <a:xfrm>
              <a:off x="3058547" y="5105941"/>
              <a:ext cx="3626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4000" b="1">
                  <a:solidFill>
                    <a:srgbClr val="00B050"/>
                  </a:solidFill>
                </a:rPr>
                <a:t>t</a:t>
              </a:r>
              <a:endParaRPr lang="en-SG" sz="4000" b="1" baseline="-25000">
                <a:solidFill>
                  <a:srgbClr val="00B05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89031" y="5105941"/>
              <a:ext cx="123944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4000" b="1">
                  <a:solidFill>
                    <a:schemeClr val="bg1">
                      <a:lumMod val="65000"/>
                    </a:schemeClr>
                  </a:solidFill>
                </a:rPr>
                <a:t>Time</a:t>
              </a:r>
              <a:endParaRPr lang="en-SG" sz="4000" b="1" baseline="-2500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59514" y="6160667"/>
            <a:ext cx="418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chemeClr val="bg1">
                    <a:lumMod val="65000"/>
                  </a:schemeClr>
                </a:solidFill>
              </a:rPr>
              <a:t>Values from the previous frame</a:t>
            </a:r>
            <a:endParaRPr lang="en-SG" sz="2400" b="1" baseline="-25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9" name="Right Bracket 28"/>
          <p:cNvSpPr/>
          <p:nvPr/>
        </p:nvSpPr>
        <p:spPr>
          <a:xfrm flipH="1">
            <a:off x="624927" y="3615600"/>
            <a:ext cx="172026" cy="1535240"/>
          </a:xfrm>
          <a:prstGeom prst="rightBracke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0" name="Elbow Connector 19"/>
          <p:cNvCxnSpPr>
            <a:stCxn id="29" idx="2"/>
            <a:endCxn id="28" idx="1"/>
          </p:cNvCxnSpPr>
          <p:nvPr/>
        </p:nvCxnSpPr>
        <p:spPr>
          <a:xfrm>
            <a:off x="624927" y="4383220"/>
            <a:ext cx="234587" cy="2008280"/>
          </a:xfrm>
          <a:prstGeom prst="bentConnector3">
            <a:avLst>
              <a:gd name="adj1" fmla="val -53706"/>
            </a:avLst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57485" y="2407989"/>
            <a:ext cx="2555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b="1">
                <a:solidFill>
                  <a:srgbClr val="00B0F0"/>
                </a:solidFill>
              </a:rPr>
              <a:t>dt = t</a:t>
            </a:r>
            <a:r>
              <a:rPr lang="en-SG" sz="4000" b="1" baseline="-25000">
                <a:solidFill>
                  <a:srgbClr val="00B0F0"/>
                </a:solidFill>
              </a:rPr>
              <a:t>i+1 </a:t>
            </a:r>
            <a:r>
              <a:rPr lang="en-SG" sz="4000" b="1">
                <a:solidFill>
                  <a:srgbClr val="00B0F0"/>
                </a:solidFill>
              </a:rPr>
              <a:t>-</a:t>
            </a:r>
            <a:r>
              <a:rPr lang="en-SG" sz="4000" b="1" baseline="-25000">
                <a:solidFill>
                  <a:srgbClr val="00B0F0"/>
                </a:solidFill>
              </a:rPr>
              <a:t> </a:t>
            </a:r>
            <a:r>
              <a:rPr lang="en-SG" sz="4000" b="1">
                <a:solidFill>
                  <a:srgbClr val="00B0F0"/>
                </a:solidFill>
              </a:rPr>
              <a:t>t</a:t>
            </a:r>
            <a:r>
              <a:rPr lang="en-SG" sz="4000" b="1" baseline="-25000">
                <a:solidFill>
                  <a:srgbClr val="00B0F0"/>
                </a:solidFill>
              </a:rPr>
              <a:t>i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275384" y="2291372"/>
            <a:ext cx="4540765" cy="3810292"/>
            <a:chOff x="4275384" y="2215871"/>
            <a:chExt cx="4540765" cy="3810292"/>
          </a:xfrm>
        </p:grpSpPr>
        <p:sp>
          <p:nvSpPr>
            <p:cNvPr id="30" name="Rectangle 29"/>
            <p:cNvSpPr/>
            <p:nvPr/>
          </p:nvSpPr>
          <p:spPr>
            <a:xfrm>
              <a:off x="4275384" y="2215871"/>
              <a:ext cx="4499500" cy="2934969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67988" y="5564498"/>
              <a:ext cx="33481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>
                  <a:solidFill>
                    <a:srgbClr val="FF0000"/>
                  </a:solidFill>
                </a:rPr>
                <a:t>All in the same time step</a:t>
              </a: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H="1">
              <a:off x="7952763" y="5128030"/>
              <a:ext cx="109057" cy="440283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459465" y="126116"/>
            <a:ext cx="84915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>
                <a:latin typeface="MinionPro-Regular"/>
              </a:rPr>
              <a:t>The kinematic equations are used to determine an object’s position over time</a:t>
            </a:r>
            <a:endParaRPr lang="en-SG" sz="2800" b="1"/>
          </a:p>
        </p:txBody>
      </p:sp>
    </p:spTree>
    <p:extLst>
      <p:ext uri="{BB962C8B-B14F-4D97-AF65-F5344CB8AC3E}">
        <p14:creationId xmlns:p14="http://schemas.microsoft.com/office/powerpoint/2010/main" val="4960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8320</TotalTime>
  <Words>1601</Words>
  <Application>Microsoft Office PowerPoint</Application>
  <PresentationFormat>On-screen Show (4:3)</PresentationFormat>
  <Paragraphs>175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MinionPro-Regular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Douglas FINNIGAN (TP)</dc:creator>
  <cp:lastModifiedBy>Douglas FINNIGAN (TP)</cp:lastModifiedBy>
  <cp:revision>16</cp:revision>
  <dcterms:created xsi:type="dcterms:W3CDTF">2020-10-25T15:12:02Z</dcterms:created>
  <dcterms:modified xsi:type="dcterms:W3CDTF">2023-10-10T17:22:46Z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528611d-fe69-484f-b56b-0db8a0d79612_Enabled">
    <vt:lpwstr>true</vt:lpwstr>
  </property>
  <property fmtid="{D5CDD505-2E9C-101B-9397-08002B2CF9AE}" pid="3" name="MSIP_Label_d528611d-fe69-484f-b56b-0db8a0d79612_SetDate">
    <vt:lpwstr>2021-10-09T02:11:02Z</vt:lpwstr>
  </property>
  <property fmtid="{D5CDD505-2E9C-101B-9397-08002B2CF9AE}" pid="4" name="MSIP_Label_d528611d-fe69-484f-b56b-0db8a0d79612_Method">
    <vt:lpwstr>Privileged</vt:lpwstr>
  </property>
  <property fmtid="{D5CDD505-2E9C-101B-9397-08002B2CF9AE}" pid="5" name="MSIP_Label_d528611d-fe69-484f-b56b-0db8a0d79612_Name">
    <vt:lpwstr>Public</vt:lpwstr>
  </property>
  <property fmtid="{D5CDD505-2E9C-101B-9397-08002B2CF9AE}" pid="6" name="MSIP_Label_d528611d-fe69-484f-b56b-0db8a0d79612_SiteId">
    <vt:lpwstr>25a99bf0-8e72-472a-ae50-adfbdf0df6f1</vt:lpwstr>
  </property>
  <property fmtid="{D5CDD505-2E9C-101B-9397-08002B2CF9AE}" pid="7" name="MSIP_Label_d528611d-fe69-484f-b56b-0db8a0d79612_ActionId">
    <vt:lpwstr>0c811e8a-b421-4196-888e-c72cf128f197</vt:lpwstr>
  </property>
  <property fmtid="{D5CDD505-2E9C-101B-9397-08002B2CF9AE}" pid="8" name="MSIP_Label_d528611d-fe69-484f-b56b-0db8a0d79612_ContentBits">
    <vt:lpwstr>0</vt:lpwstr>
  </property>
</Properties>
</file>